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0"/>
  </p:notesMasterIdLst>
  <p:sldIdLst>
    <p:sldId id="256" r:id="rId2"/>
    <p:sldId id="257" r:id="rId3"/>
    <p:sldId id="271" r:id="rId4"/>
    <p:sldId id="278" r:id="rId5"/>
    <p:sldId id="272" r:id="rId6"/>
    <p:sldId id="258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90" r:id="rId21"/>
    <p:sldId id="291" r:id="rId22"/>
    <p:sldId id="286" r:id="rId23"/>
    <p:sldId id="294" r:id="rId24"/>
    <p:sldId id="289" r:id="rId25"/>
    <p:sldId id="292" r:id="rId26"/>
    <p:sldId id="288" r:id="rId27"/>
    <p:sldId id="304" r:id="rId28"/>
    <p:sldId id="293" r:id="rId29"/>
    <p:sldId id="295" r:id="rId30"/>
    <p:sldId id="296" r:id="rId31"/>
    <p:sldId id="306" r:id="rId32"/>
    <p:sldId id="303" r:id="rId33"/>
    <p:sldId id="297" r:id="rId34"/>
    <p:sldId id="300" r:id="rId35"/>
    <p:sldId id="299" r:id="rId36"/>
    <p:sldId id="301" r:id="rId37"/>
    <p:sldId id="305" r:id="rId38"/>
    <p:sldId id="308" r:id="rId39"/>
    <p:sldId id="309" r:id="rId40"/>
    <p:sldId id="307" r:id="rId41"/>
    <p:sldId id="310" r:id="rId42"/>
    <p:sldId id="311" r:id="rId43"/>
    <p:sldId id="312" r:id="rId44"/>
    <p:sldId id="314" r:id="rId45"/>
    <p:sldId id="315" r:id="rId46"/>
    <p:sldId id="316" r:id="rId47"/>
    <p:sldId id="319" r:id="rId48"/>
    <p:sldId id="320" r:id="rId49"/>
    <p:sldId id="313" r:id="rId50"/>
    <p:sldId id="321" r:id="rId51"/>
    <p:sldId id="322" r:id="rId52"/>
    <p:sldId id="318" r:id="rId53"/>
    <p:sldId id="317" r:id="rId54"/>
    <p:sldId id="259" r:id="rId55"/>
    <p:sldId id="325" r:id="rId56"/>
    <p:sldId id="328" r:id="rId57"/>
    <p:sldId id="375" r:id="rId58"/>
    <p:sldId id="376" r:id="rId59"/>
    <p:sldId id="261" r:id="rId60"/>
    <p:sldId id="262" r:id="rId61"/>
    <p:sldId id="265" r:id="rId62"/>
    <p:sldId id="379" r:id="rId63"/>
    <p:sldId id="268" r:id="rId64"/>
    <p:sldId id="326" r:id="rId65"/>
    <p:sldId id="327" r:id="rId66"/>
    <p:sldId id="331" r:id="rId67"/>
    <p:sldId id="332" r:id="rId68"/>
    <p:sldId id="333" r:id="rId69"/>
    <p:sldId id="334" r:id="rId70"/>
    <p:sldId id="335" r:id="rId71"/>
    <p:sldId id="336" r:id="rId72"/>
    <p:sldId id="260" r:id="rId73"/>
    <p:sldId id="381" r:id="rId74"/>
    <p:sldId id="337" r:id="rId75"/>
    <p:sldId id="339" r:id="rId76"/>
    <p:sldId id="338" r:id="rId77"/>
    <p:sldId id="340" r:id="rId78"/>
    <p:sldId id="341" r:id="rId79"/>
    <p:sldId id="342" r:id="rId80"/>
    <p:sldId id="270" r:id="rId81"/>
    <p:sldId id="264" r:id="rId82"/>
    <p:sldId id="263" r:id="rId83"/>
    <p:sldId id="343" r:id="rId84"/>
    <p:sldId id="344" r:id="rId85"/>
    <p:sldId id="345" r:id="rId86"/>
    <p:sldId id="378" r:id="rId87"/>
    <p:sldId id="382" r:id="rId88"/>
    <p:sldId id="383" r:id="rId89"/>
    <p:sldId id="377" r:id="rId90"/>
    <p:sldId id="387" r:id="rId91"/>
    <p:sldId id="346" r:id="rId92"/>
    <p:sldId id="347" r:id="rId93"/>
    <p:sldId id="384" r:id="rId94"/>
    <p:sldId id="348" r:id="rId95"/>
    <p:sldId id="349" r:id="rId96"/>
    <p:sldId id="350" r:id="rId97"/>
    <p:sldId id="352" r:id="rId98"/>
    <p:sldId id="385" r:id="rId99"/>
    <p:sldId id="386" r:id="rId100"/>
    <p:sldId id="354" r:id="rId101"/>
    <p:sldId id="410" r:id="rId102"/>
    <p:sldId id="351" r:id="rId103"/>
    <p:sldId id="353" r:id="rId104"/>
    <p:sldId id="355" r:id="rId105"/>
    <p:sldId id="356" r:id="rId106"/>
    <p:sldId id="357" r:id="rId107"/>
    <p:sldId id="358" r:id="rId108"/>
    <p:sldId id="394" r:id="rId109"/>
    <p:sldId id="391" r:id="rId110"/>
    <p:sldId id="389" r:id="rId111"/>
    <p:sldId id="388" r:id="rId112"/>
    <p:sldId id="359" r:id="rId113"/>
    <p:sldId id="392" r:id="rId114"/>
    <p:sldId id="390" r:id="rId115"/>
    <p:sldId id="395" r:id="rId116"/>
    <p:sldId id="397" r:id="rId117"/>
    <p:sldId id="398" r:id="rId118"/>
    <p:sldId id="399" r:id="rId119"/>
    <p:sldId id="400" r:id="rId120"/>
    <p:sldId id="401" r:id="rId121"/>
    <p:sldId id="403" r:id="rId122"/>
    <p:sldId id="360" r:id="rId123"/>
    <p:sldId id="409" r:id="rId124"/>
    <p:sldId id="405" r:id="rId125"/>
    <p:sldId id="404" r:id="rId126"/>
    <p:sldId id="407" r:id="rId127"/>
    <p:sldId id="414" r:id="rId128"/>
    <p:sldId id="411" r:id="rId129"/>
    <p:sldId id="412" r:id="rId130"/>
    <p:sldId id="413" r:id="rId131"/>
    <p:sldId id="415" r:id="rId132"/>
    <p:sldId id="416" r:id="rId133"/>
    <p:sldId id="417" r:id="rId134"/>
    <p:sldId id="418" r:id="rId135"/>
    <p:sldId id="419" r:id="rId136"/>
    <p:sldId id="420" r:id="rId137"/>
    <p:sldId id="421" r:id="rId138"/>
    <p:sldId id="422" r:id="rId139"/>
    <p:sldId id="423" r:id="rId140"/>
    <p:sldId id="424" r:id="rId141"/>
    <p:sldId id="426" r:id="rId142"/>
    <p:sldId id="427" r:id="rId143"/>
    <p:sldId id="428" r:id="rId144"/>
    <p:sldId id="429" r:id="rId145"/>
    <p:sldId id="430" r:id="rId146"/>
    <p:sldId id="431" r:id="rId147"/>
    <p:sldId id="432" r:id="rId148"/>
    <p:sldId id="433" r:id="rId149"/>
    <p:sldId id="434" r:id="rId150"/>
    <p:sldId id="435" r:id="rId151"/>
    <p:sldId id="436" r:id="rId152"/>
    <p:sldId id="437" r:id="rId153"/>
    <p:sldId id="438" r:id="rId154"/>
    <p:sldId id="439" r:id="rId155"/>
    <p:sldId id="440" r:id="rId156"/>
    <p:sldId id="441" r:id="rId157"/>
    <p:sldId id="442" r:id="rId158"/>
    <p:sldId id="443" r:id="rId159"/>
    <p:sldId id="444" r:id="rId160"/>
    <p:sldId id="445" r:id="rId161"/>
    <p:sldId id="446" r:id="rId162"/>
    <p:sldId id="447" r:id="rId163"/>
    <p:sldId id="448" r:id="rId164"/>
    <p:sldId id="454" r:id="rId165"/>
    <p:sldId id="455" r:id="rId166"/>
    <p:sldId id="456" r:id="rId167"/>
    <p:sldId id="457" r:id="rId168"/>
    <p:sldId id="458" r:id="rId1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>
        <p:scale>
          <a:sx n="60" d="100"/>
          <a:sy n="60" d="100"/>
        </p:scale>
        <p:origin x="-1572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8160F-0FA6-4952-A132-F019C210B465}" type="datetimeFigureOut">
              <a:rPr lang="en-US" smtClean="0"/>
              <a:pPr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707C3-155A-46F2-92AA-83CC6F48E6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07C3-155A-46F2-92AA-83CC6F48E667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07C3-155A-46F2-92AA-83CC6F48E667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ECED5-C8EB-4CAB-821E-C6E86FCD1C51}" type="slidenum">
              <a:rPr lang="en-US" smtClean="0"/>
              <a:pPr/>
              <a:t>166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9E06-CDB5-4FFB-A8C2-2CDC650D335F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6054-27B8-4AFE-8AE8-7C59DFD9EB8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AF3C-F296-4046-96BF-A0D6A16B6FF4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02078" y="1"/>
            <a:ext cx="841921" cy="7857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71D9-F635-4580-BA4B-C77D6B9C74C2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94B5-BD6F-4380-961C-45206D43515F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7A15-843C-492A-81D5-42BFAE29654E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54EF-904A-4F54-95D1-1143A47FC8E9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0B30-C777-411F-BF88-F1C93E06B2C4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7C55-7FE8-4CD8-B918-F875AB9B5A61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F408-18B2-468F-8128-B51046BB599E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CCB1-69BC-4014-A686-3643C855D6CC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9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1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1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28662" y="0"/>
            <a:ext cx="7215238" cy="71435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UNIT  2 PARSING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071546"/>
            <a:ext cx="8401080" cy="5054617"/>
          </a:xfrm>
        </p:spPr>
        <p:txBody>
          <a:bodyPr>
            <a:normAutofit/>
          </a:bodyPr>
          <a:lstStyle/>
          <a:p>
            <a:pPr algn="just"/>
            <a:r>
              <a:rPr lang="en-IN" sz="2800" dirty="0" smtClean="0"/>
              <a:t>Context Free Grammar</a:t>
            </a:r>
          </a:p>
          <a:p>
            <a:pPr algn="just"/>
            <a:r>
              <a:rPr lang="en-IN" sz="2800" dirty="0" smtClean="0"/>
              <a:t>Derivation</a:t>
            </a:r>
          </a:p>
          <a:p>
            <a:pPr algn="just"/>
            <a:r>
              <a:rPr lang="en-IN" sz="2800" dirty="0" smtClean="0"/>
              <a:t>CFG </a:t>
            </a:r>
            <a:r>
              <a:rPr lang="en-IN" sz="2800" dirty="0" err="1" smtClean="0"/>
              <a:t>vs</a:t>
            </a:r>
            <a:r>
              <a:rPr lang="en-IN" sz="2800" dirty="0" smtClean="0"/>
              <a:t> R.E. </a:t>
            </a:r>
          </a:p>
          <a:p>
            <a:pPr algn="just"/>
            <a:r>
              <a:rPr lang="en-IN" sz="2800" dirty="0" smtClean="0"/>
              <a:t>Types of Parser </a:t>
            </a:r>
          </a:p>
          <a:p>
            <a:pPr algn="just"/>
            <a:r>
              <a:rPr lang="en-IN" sz="2800" dirty="0" smtClean="0"/>
              <a:t>Bottom up: Shift Reduce Parsing, Operator Precedence Parsing, SLR parser</a:t>
            </a:r>
          </a:p>
          <a:p>
            <a:pPr algn="just"/>
            <a:r>
              <a:rPr lang="en-IN" sz="2800" dirty="0" smtClean="0"/>
              <a:t> Top Down: Recursive Descent Parser - Non-Recursive Descent Parser.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98569-2BA8-48EB-9B03-78450F5EFCCD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71438"/>
            <a:ext cx="6357982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Syntax 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572560" cy="5429288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The error handler in a parser has simple-to-state goals:</a:t>
            </a:r>
          </a:p>
          <a:p>
            <a:pPr algn="just"/>
            <a:endParaRPr lang="en-IN" sz="2400" dirty="0" smtClean="0"/>
          </a:p>
          <a:p>
            <a:pPr lvl="1" algn="just"/>
            <a:r>
              <a:rPr lang="en-IN" sz="2400" dirty="0" smtClean="0"/>
              <a:t>It should report the presence of errors clearly and accurately.</a:t>
            </a:r>
          </a:p>
          <a:p>
            <a:pPr lvl="1" algn="just"/>
            <a:endParaRPr lang="en-IN" sz="2400" dirty="0" smtClean="0"/>
          </a:p>
          <a:p>
            <a:pPr lvl="1" algn="just"/>
            <a:r>
              <a:rPr lang="en-IN" sz="2400" dirty="0" smtClean="0"/>
              <a:t>It should recover from each error quickly enough to be able to detect subsequent errors.</a:t>
            </a:r>
          </a:p>
          <a:p>
            <a:pPr lvl="1" algn="just"/>
            <a:endParaRPr lang="en-IN" sz="2400" dirty="0" smtClean="0"/>
          </a:p>
          <a:p>
            <a:pPr lvl="1" algn="just"/>
            <a:r>
              <a:rPr lang="en-IN" sz="2400" dirty="0" smtClean="0"/>
              <a:t>It should not significantly slow down the processing of correct programs.</a:t>
            </a:r>
          </a:p>
          <a:p>
            <a:pPr lvl="1" algn="just"/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7"/>
            <a:ext cx="7858180" cy="614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57"/>
            <a:ext cx="8215369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792961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85728"/>
            <a:ext cx="7786741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800105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01056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7166"/>
            <a:ext cx="807249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00363" y="925281"/>
            <a:ext cx="57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/>
              <a:t>In operator-precedence parsing ,we define three disjoint precedence relations between pair of terminals.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14290"/>
            <a:ext cx="7929618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2068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92219"/>
            <a:ext cx="8048655" cy="579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Precedence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642918"/>
            <a:ext cx="8429684" cy="5715040"/>
          </a:xfrm>
        </p:spPr>
        <p:txBody>
          <a:bodyPr>
            <a:noAutofit/>
          </a:bodyPr>
          <a:lstStyle/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The precedence relations are defined using the following rules:</a:t>
            </a:r>
          </a:p>
          <a:p>
            <a:pPr algn="just" fontAlgn="base">
              <a:spcBef>
                <a:spcPts val="0"/>
              </a:spcBef>
              <a:buNone/>
            </a:pPr>
            <a:endParaRPr lang="en-US" sz="2200" dirty="0" smtClean="0"/>
          </a:p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 </a:t>
            </a:r>
            <a:r>
              <a:rPr lang="en-US" sz="2200" b="1" u="sng" dirty="0" smtClean="0"/>
              <a:t>Rule-01:</a:t>
            </a:r>
            <a:endParaRPr lang="en-US" sz="2200" b="1" dirty="0" smtClean="0"/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precedence of b is higher than precedence of a, then we define a &lt; b</a:t>
            </a:r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precedence of b is same as precedence of a, then we define a = b</a:t>
            </a:r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precedence of b is lower than precedence of a, then we define a &gt; b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 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b="1" u="sng" dirty="0" smtClean="0"/>
              <a:t>Rule-02:</a:t>
            </a:r>
            <a:endParaRPr lang="en-US" sz="2200" b="1" dirty="0" smtClean="0"/>
          </a:p>
          <a:p>
            <a:pPr marL="268288" lvl="1" indent="-173038" algn="just" fontAlgn="base">
              <a:spcBef>
                <a:spcPts val="0"/>
              </a:spcBef>
            </a:pPr>
            <a:r>
              <a:rPr lang="en-US" sz="2200" dirty="0" smtClean="0"/>
              <a:t>An identifier is always given the higher precedence than any other symbol.</a:t>
            </a:r>
          </a:p>
          <a:p>
            <a:pPr marL="268288" lvl="1" indent="-173038" algn="just" fontAlgn="base">
              <a:spcBef>
                <a:spcPts val="0"/>
              </a:spcBef>
            </a:pPr>
            <a:r>
              <a:rPr lang="en-US" sz="2200" dirty="0" smtClean="0"/>
              <a:t>$ symbol is always given the lowest precedence.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 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b="1" u="sng" dirty="0" smtClean="0"/>
              <a:t>Rule-03:</a:t>
            </a:r>
            <a:r>
              <a:rPr lang="en-US" sz="2200" dirty="0" smtClean="0"/>
              <a:t> </a:t>
            </a:r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two operators have the same precedence, then we go by checking their </a:t>
            </a:r>
            <a:r>
              <a:rPr lang="en-US" sz="2200" dirty="0" err="1" smtClean="0"/>
              <a:t>associativity</a:t>
            </a:r>
            <a:r>
              <a:rPr lang="en-US" sz="2200" dirty="0" smtClean="0"/>
              <a:t>.</a:t>
            </a:r>
          </a:p>
          <a:p>
            <a:pPr algn="just"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-24"/>
            <a:ext cx="7500990" cy="857232"/>
          </a:xfrm>
        </p:spPr>
        <p:txBody>
          <a:bodyPr>
            <a:normAutofit/>
          </a:bodyPr>
          <a:lstStyle/>
          <a:p>
            <a:r>
              <a:rPr lang="en-US" dirty="0" smtClean="0"/>
              <a:t>Error-recovery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Panic mode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Discard input symbol one at a time until one of designated set of synchronization tokens is found.</a:t>
            </a:r>
          </a:p>
          <a:p>
            <a:pPr lvl="1" algn="just">
              <a:lnSpc>
                <a:spcPct val="80000"/>
              </a:lnSpc>
            </a:pPr>
            <a:endParaRPr lang="en-US" sz="2400" dirty="0" smtClean="0"/>
          </a:p>
          <a:p>
            <a:pPr algn="just">
              <a:lnSpc>
                <a:spcPct val="80000"/>
              </a:lnSpc>
            </a:pPr>
            <a:r>
              <a:rPr lang="en-US" sz="2400" dirty="0" smtClean="0"/>
              <a:t>Phrase level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Replacing a prefix of remaining input by some string that allows the parser to continue.</a:t>
            </a:r>
          </a:p>
          <a:p>
            <a:pPr lvl="1" algn="just">
              <a:lnSpc>
                <a:spcPct val="80000"/>
              </a:lnSpc>
            </a:pPr>
            <a:endParaRPr lang="en-US" sz="2400" dirty="0" smtClean="0"/>
          </a:p>
          <a:p>
            <a:pPr algn="just">
              <a:lnSpc>
                <a:spcPct val="80000"/>
              </a:lnSpc>
            </a:pPr>
            <a:r>
              <a:rPr lang="en-US" sz="2400" dirty="0" smtClean="0"/>
              <a:t>Error productions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Augment the grammar with productions that generate the erroneous constructs.</a:t>
            </a:r>
          </a:p>
          <a:p>
            <a:pPr lvl="1" algn="just">
              <a:lnSpc>
                <a:spcPct val="80000"/>
              </a:lnSpc>
            </a:pPr>
            <a:endParaRPr lang="en-US" sz="2400" dirty="0" smtClean="0"/>
          </a:p>
          <a:p>
            <a:pPr algn="just">
              <a:lnSpc>
                <a:spcPct val="80000"/>
              </a:lnSpc>
            </a:pPr>
            <a:r>
              <a:rPr lang="en-US" sz="2400" dirty="0" smtClean="0"/>
              <a:t>Global correction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Choosing minimal sequence of changes to obtain a globally least-cost correction.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03200"/>
            <a:ext cx="8401080" cy="43971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3600" dirty="0" smtClean="0"/>
              <a:t>Operator-Precedence Relations from </a:t>
            </a:r>
            <a:r>
              <a:rPr lang="en-IN" sz="3600" dirty="0" err="1" smtClean="0"/>
              <a:t>Associativity</a:t>
            </a:r>
            <a:r>
              <a:rPr lang="en-IN" sz="3600" dirty="0" smtClean="0"/>
              <a:t> and Precedence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8072493" cy="51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Operator-Precedence Relations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216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5794"/>
            <a:ext cx="6357982" cy="11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60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928802"/>
            <a:ext cx="750099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778674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807249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Operator-Precedence Parser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An operator-precedence parser is a simple shift-reduce parser that is capable of parsing a subset of LR(1) grammars.</a:t>
            </a:r>
          </a:p>
          <a:p>
            <a:pPr algn="just"/>
            <a:r>
              <a:rPr lang="en-US" sz="2400" dirty="0" smtClean="0"/>
              <a:t> More precisely, the operator-precedence parser can parse all LR(1) grammars where two consecutive non-terminals and epsilon never appear in the right-hand side of any rule.</a:t>
            </a:r>
          </a:p>
          <a:p>
            <a:pPr>
              <a:buNone/>
            </a:pPr>
            <a:endParaRPr lang="en-IN" sz="2400" b="1" dirty="0" smtClean="0"/>
          </a:p>
          <a:p>
            <a:pPr>
              <a:buNone/>
            </a:pPr>
            <a:r>
              <a:rPr lang="en-IN" sz="2400" b="1" dirty="0" smtClean="0"/>
              <a:t>Steps involved in Parsing: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Ensure the grammar satisfies the pre-requisite.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Computation of the function LEADING()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Computation of the function TRAILING()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Using the computed leading and trailing ,construct the operator Precedence Table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Parse the given input string based on the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Compute Precedence Function and graph.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Computation of LEADING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IN" sz="2400" dirty="0" smtClean="0"/>
              <a:t>Leading is defined for every non-terminal.</a:t>
            </a:r>
          </a:p>
          <a:p>
            <a:pPr algn="just">
              <a:spcBef>
                <a:spcPts val="600"/>
              </a:spcBef>
            </a:pPr>
            <a:r>
              <a:rPr lang="en-IN" sz="2400" dirty="0" smtClean="0"/>
              <a:t>Terminals that can be the first terminal in a string derived from that non-terminal.</a:t>
            </a:r>
          </a:p>
          <a:p>
            <a:pPr algn="just">
              <a:spcBef>
                <a:spcPts val="600"/>
              </a:spcBef>
              <a:tabLst>
                <a:tab pos="3676650" algn="l"/>
              </a:tabLst>
            </a:pPr>
            <a:r>
              <a:rPr lang="en-IN" sz="2400" dirty="0" smtClean="0"/>
              <a:t>LEADING(A)={ a| A          </a:t>
            </a:r>
            <a:r>
              <a:rPr lang="el-GR" sz="2400" dirty="0" smtClean="0"/>
              <a:t>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},where </a:t>
            </a:r>
            <a:r>
              <a:rPr lang="el-GR" sz="2400" dirty="0" smtClean="0"/>
              <a:t>γ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non-terminal,          indicates derivation in one or more steps, A is a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b="1" dirty="0" smtClean="0"/>
              <a:t>Algorithm for LEADING(A):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{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1. ‘a’ is in LEADING(A) is A→</a:t>
            </a:r>
            <a:r>
              <a:rPr lang="el-GR" sz="2400" dirty="0" smtClean="0"/>
              <a:t> 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where </a:t>
            </a:r>
            <a:r>
              <a:rPr lang="el-GR" sz="2400" dirty="0" smtClean="0"/>
              <a:t>γ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2.If ‘a’ is in LEADING(B) and A→B, then ‘a’ is in LEADING(A).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}</a:t>
            </a:r>
          </a:p>
          <a:p>
            <a:pPr algn="just">
              <a:spcBef>
                <a:spcPts val="600"/>
              </a:spcBef>
              <a:buNone/>
            </a:pPr>
            <a:endParaRPr lang="en-IN" sz="2400" dirty="0" smtClean="0"/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2071679"/>
            <a:ext cx="785818" cy="47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714378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the unambiguous grammar as an example: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 LEADING(E)= { +,LEADING(T)} ={+ , * , ( , id}</a:t>
            </a:r>
          </a:p>
          <a:p>
            <a:pPr>
              <a:buNone/>
            </a:pPr>
            <a:r>
              <a:rPr lang="en-IN" sz="2400" dirty="0" smtClean="0"/>
              <a:t>	 LEADING(T)= { *,LEADING(F)} ={* , ( , id}</a:t>
            </a:r>
          </a:p>
          <a:p>
            <a:pPr>
              <a:buNone/>
            </a:pPr>
            <a:r>
              <a:rPr lang="en-IN" sz="2400" dirty="0" smtClean="0"/>
              <a:t>	 LEADING(F)= { ( , id}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0"/>
            <a:ext cx="244793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Computation of TRAILING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357850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IN" sz="2400" dirty="0" smtClean="0"/>
              <a:t>Trailing is defined for every non-terminal.</a:t>
            </a:r>
          </a:p>
          <a:p>
            <a:pPr algn="just">
              <a:spcBef>
                <a:spcPts val="600"/>
              </a:spcBef>
            </a:pPr>
            <a:r>
              <a:rPr lang="en-IN" sz="2400" dirty="0" smtClean="0"/>
              <a:t>Terminals that can be the last terminal in a string derived from that non-terminal.</a:t>
            </a:r>
          </a:p>
          <a:p>
            <a:pPr algn="just">
              <a:spcBef>
                <a:spcPts val="600"/>
              </a:spcBef>
            </a:pPr>
            <a:r>
              <a:rPr lang="en-IN" sz="2400" dirty="0" smtClean="0"/>
              <a:t>TRAILING(A)={ a| A         </a:t>
            </a:r>
            <a:r>
              <a:rPr lang="el-GR" sz="2400" dirty="0" smtClean="0"/>
              <a:t>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},where </a:t>
            </a:r>
            <a:r>
              <a:rPr lang="el-GR" sz="2400" dirty="0" smtClean="0"/>
              <a:t>δ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non-terminal,          indicates derivation in one or more steps, A is a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b="1" dirty="0" smtClean="0"/>
              <a:t>Algorithm for TRAILING(A):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{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1. ‘a’ is in TRAILING(A) is A→</a:t>
            </a:r>
            <a:r>
              <a:rPr lang="el-GR" sz="2400" dirty="0" smtClean="0"/>
              <a:t> 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where </a:t>
            </a:r>
            <a:r>
              <a:rPr lang="el-GR" sz="2400" dirty="0" smtClean="0"/>
              <a:t>δ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2.If ‘a’ is in TRAILING(B) and A→B, then ‘a’ is in TRAILING(A).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}</a:t>
            </a:r>
          </a:p>
          <a:p>
            <a:pPr algn="just">
              <a:spcBef>
                <a:spcPts val="600"/>
              </a:spcBef>
              <a:buNone/>
            </a:pPr>
            <a:endParaRPr lang="en-IN" sz="2400" dirty="0" smtClean="0"/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0" y="2071679"/>
            <a:ext cx="714378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500307"/>
            <a:ext cx="71437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the unambiguous grammar as an example: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 TRAILING(E)= { +, TRAILING(T)} ={+ , * , ) , id}</a:t>
            </a:r>
          </a:p>
          <a:p>
            <a:pPr>
              <a:buNone/>
            </a:pPr>
            <a:r>
              <a:rPr lang="en-IN" sz="2400" dirty="0" smtClean="0"/>
              <a:t>	 TRAILING(T)= { *, TRAILING(F)} ={* , ) , id}</a:t>
            </a:r>
          </a:p>
          <a:p>
            <a:pPr>
              <a:buNone/>
            </a:pPr>
            <a:r>
              <a:rPr lang="en-IN" sz="2400" dirty="0" smtClean="0"/>
              <a:t>	 TRAILING(F)= { ) , id}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0"/>
            <a:ext cx="244793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Construction of Precedence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50072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sz="2400" dirty="0" smtClean="0"/>
              <a:t>After computing LEADING and TRAILING ,the table is constructed between all the terminals in the grammar including the ‘$’ symbol.</a:t>
            </a:r>
          </a:p>
          <a:p>
            <a:pPr algn="just">
              <a:buNone/>
            </a:pPr>
            <a:r>
              <a:rPr lang="en-IN" sz="2400" b="1" dirty="0" smtClean="0"/>
              <a:t>ALGORITHM:</a:t>
            </a:r>
          </a:p>
          <a:p>
            <a:pPr algn="just">
              <a:buNone/>
            </a:pPr>
            <a:r>
              <a:rPr lang="en-IN" sz="2400" dirty="0" smtClean="0"/>
              <a:t>	</a:t>
            </a:r>
            <a:r>
              <a:rPr lang="en-IN" sz="2200" dirty="0" smtClean="0"/>
              <a:t>{</a:t>
            </a:r>
          </a:p>
          <a:p>
            <a:pPr algn="just">
              <a:buNone/>
            </a:pPr>
            <a:r>
              <a:rPr lang="en-IN" sz="2200" dirty="0" smtClean="0"/>
              <a:t>	for each production A→X</a:t>
            </a:r>
            <a:r>
              <a:rPr lang="en-IN" sz="2200" baseline="-25000" dirty="0" smtClean="0"/>
              <a:t>1</a:t>
            </a:r>
            <a:r>
              <a:rPr lang="en-IN" sz="2200" dirty="0" smtClean="0"/>
              <a:t> X</a:t>
            </a:r>
            <a:r>
              <a:rPr lang="en-IN" sz="2200" baseline="-25000" dirty="0" smtClean="0"/>
              <a:t>2</a:t>
            </a:r>
            <a:r>
              <a:rPr lang="en-IN" sz="2200" dirty="0" smtClean="0"/>
              <a:t> X</a:t>
            </a:r>
            <a:r>
              <a:rPr lang="en-IN" sz="2200" baseline="-25000" dirty="0" smtClean="0"/>
              <a:t>3</a:t>
            </a:r>
            <a:r>
              <a:rPr lang="en-IN" sz="2200" dirty="0" smtClean="0"/>
              <a:t> ... </a:t>
            </a:r>
            <a:r>
              <a:rPr lang="en-IN" sz="2200" dirty="0" err="1" smtClean="0"/>
              <a:t>X</a:t>
            </a:r>
            <a:r>
              <a:rPr lang="en-IN" sz="2200" baseline="-25000" dirty="0" err="1" smtClean="0"/>
              <a:t>n</a:t>
            </a:r>
            <a:endParaRPr lang="en-IN" sz="2200" baseline="-25000" dirty="0" smtClean="0"/>
          </a:p>
          <a:p>
            <a:pPr algn="just">
              <a:buNone/>
            </a:pPr>
            <a:r>
              <a:rPr lang="en-IN" sz="2200" baseline="-25000" dirty="0" smtClean="0"/>
              <a:t> </a:t>
            </a:r>
            <a:r>
              <a:rPr lang="en-IN" sz="2200" dirty="0" smtClean="0"/>
              <a:t>   		for </a:t>
            </a:r>
            <a:r>
              <a:rPr lang="en-IN" sz="2200" dirty="0" err="1" smtClean="0"/>
              <a:t>i</a:t>
            </a:r>
            <a:r>
              <a:rPr lang="en-IN" sz="2200" dirty="0" smtClean="0"/>
              <a:t>=1 to n-1</a:t>
            </a:r>
          </a:p>
          <a:p>
            <a:pPr algn="just">
              <a:buNone/>
            </a:pPr>
            <a:r>
              <a:rPr lang="en-IN" sz="2200" dirty="0" smtClean="0"/>
              <a:t>		   1. if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are terminals</a:t>
            </a:r>
          </a:p>
          <a:p>
            <a:pPr algn="just">
              <a:buNone/>
            </a:pPr>
            <a:r>
              <a:rPr lang="en-IN" sz="2200" dirty="0" smtClean="0"/>
              <a:t>			set X</a:t>
            </a:r>
            <a:r>
              <a:rPr lang="en-IN" sz="2200" baseline="-25000" dirty="0" smtClean="0"/>
              <a:t>i  </a:t>
            </a:r>
            <a:r>
              <a:rPr lang="en-IN" sz="2200" dirty="0" smtClean="0"/>
              <a:t>      X</a:t>
            </a:r>
            <a:r>
              <a:rPr lang="en-IN" sz="2200" baseline="-25000" dirty="0" smtClean="0"/>
              <a:t>i+1</a:t>
            </a:r>
          </a:p>
          <a:p>
            <a:pPr algn="just">
              <a:buNone/>
            </a:pPr>
            <a:r>
              <a:rPr lang="en-IN" sz="2200" dirty="0" smtClean="0"/>
              <a:t>		   2. if </a:t>
            </a:r>
            <a:r>
              <a:rPr lang="en-IN" sz="2200" dirty="0" err="1" smtClean="0"/>
              <a:t>i</a:t>
            </a:r>
            <a:r>
              <a:rPr lang="en-IN" sz="2200" dirty="0" smtClean="0"/>
              <a:t> ≤ n-2 and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and X</a:t>
            </a:r>
            <a:r>
              <a:rPr lang="en-IN" sz="2200" baseline="-25000" dirty="0" smtClean="0"/>
              <a:t>i+2</a:t>
            </a:r>
            <a:r>
              <a:rPr lang="en-IN" sz="2200" dirty="0" smtClean="0"/>
              <a:t> are terminals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is a non-terminal,</a:t>
            </a:r>
          </a:p>
          <a:p>
            <a:pPr algn="just">
              <a:buNone/>
            </a:pPr>
            <a:r>
              <a:rPr lang="en-IN" sz="2200" dirty="0" smtClean="0"/>
              <a:t>			set X</a:t>
            </a:r>
            <a:r>
              <a:rPr lang="en-IN" sz="2200" baseline="-25000" dirty="0" smtClean="0"/>
              <a:t>i          </a:t>
            </a:r>
            <a:r>
              <a:rPr lang="en-IN" sz="2200" dirty="0" smtClean="0"/>
              <a:t>X</a:t>
            </a:r>
            <a:r>
              <a:rPr lang="en-IN" sz="2200" baseline="-25000" dirty="0" smtClean="0"/>
              <a:t>i+2</a:t>
            </a:r>
          </a:p>
          <a:p>
            <a:pPr algn="just">
              <a:buNone/>
            </a:pPr>
            <a:r>
              <a:rPr lang="en-IN" sz="2200" dirty="0" smtClean="0"/>
              <a:t>		   3. if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is a terminal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is a non-terminal ,then for  all ‘a’ in     </a:t>
            </a:r>
          </a:p>
          <a:p>
            <a:pPr algn="just">
              <a:buNone/>
            </a:pPr>
            <a:r>
              <a:rPr lang="en-IN" sz="2200" dirty="0" smtClean="0"/>
              <a:t>                        LEADING(X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)</a:t>
            </a:r>
          </a:p>
          <a:p>
            <a:pPr algn="just">
              <a:buNone/>
            </a:pPr>
            <a:r>
              <a:rPr lang="en-IN" sz="2200" dirty="0" smtClean="0"/>
              <a:t>			set  X</a:t>
            </a:r>
            <a:r>
              <a:rPr lang="en-IN" sz="2200" baseline="-25000" dirty="0" smtClean="0"/>
              <a:t>i  </a:t>
            </a:r>
            <a:r>
              <a:rPr lang="en-IN" sz="2200" dirty="0" smtClean="0"/>
              <a:t>      a</a:t>
            </a:r>
          </a:p>
          <a:p>
            <a:pPr algn="just">
              <a:buNone/>
            </a:pPr>
            <a:r>
              <a:rPr lang="en-IN" sz="2200" dirty="0" smtClean="0"/>
              <a:t>		    4. if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is a non-terminal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is a terminal ,then for  all ‘a’ in   </a:t>
            </a:r>
          </a:p>
          <a:p>
            <a:pPr algn="just">
              <a:buNone/>
            </a:pPr>
            <a:r>
              <a:rPr lang="en-IN" sz="2200" dirty="0" smtClean="0"/>
              <a:t>                         TRAILING(X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)	</a:t>
            </a:r>
          </a:p>
          <a:p>
            <a:pPr algn="just">
              <a:buNone/>
            </a:pPr>
            <a:r>
              <a:rPr lang="en-IN" sz="2200" dirty="0" smtClean="0"/>
              <a:t>			set   a       X</a:t>
            </a:r>
            <a:r>
              <a:rPr lang="en-IN" sz="2200" baseline="-25000" dirty="0" smtClean="0"/>
              <a:t>i+1</a:t>
            </a:r>
          </a:p>
          <a:p>
            <a:pPr algn="just">
              <a:buNone/>
            </a:pPr>
            <a:r>
              <a:rPr lang="en-IN" sz="2200" dirty="0" smtClean="0"/>
              <a:t>		    5. Set $      Leading(S) and Trailing(S)       $,where S-start symbol.</a:t>
            </a:r>
          </a:p>
          <a:p>
            <a:pPr algn="just">
              <a:buNone/>
            </a:pPr>
            <a:r>
              <a:rPr lang="en-IN" sz="2200" dirty="0" smtClean="0"/>
              <a:t>        }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8720" y="4214819"/>
            <a:ext cx="36739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5072074"/>
            <a:ext cx="285752" cy="25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9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2786058"/>
            <a:ext cx="285752" cy="24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3357562"/>
            <a:ext cx="285752" cy="24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5421327"/>
            <a:ext cx="285752" cy="22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5357826"/>
            <a:ext cx="285752" cy="25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/>
          <a:lstStyle/>
          <a:p>
            <a:pPr algn="ctr">
              <a:buNone/>
            </a:pPr>
            <a:endParaRPr lang="en-IN" sz="4000" dirty="0" smtClean="0"/>
          </a:p>
          <a:p>
            <a:pPr algn="ctr">
              <a:buNone/>
            </a:pPr>
            <a:endParaRPr lang="en-IN" sz="4000" dirty="0" smtClean="0"/>
          </a:p>
          <a:p>
            <a:pPr algn="ctr">
              <a:buNone/>
            </a:pPr>
            <a:r>
              <a:rPr lang="en-IN" sz="4800" dirty="0" smtClean="0">
                <a:solidFill>
                  <a:srgbClr val="FF0000"/>
                </a:solidFill>
              </a:rPr>
              <a:t>Context Free Grammar(CFG)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3571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Precedence table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714612" y="1000108"/>
          <a:ext cx="5857915" cy="3500462"/>
        </p:xfrm>
        <a:graphic>
          <a:graphicData uri="http://schemas.openxmlformats.org/drawingml/2006/table">
            <a:tbl>
              <a:tblPr/>
              <a:tblGrid>
                <a:gridCol w="836845"/>
                <a:gridCol w="836845"/>
                <a:gridCol w="836845"/>
                <a:gridCol w="836845"/>
                <a:gridCol w="836845"/>
                <a:gridCol w="836845"/>
                <a:gridCol w="836845"/>
              </a:tblGrid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 smtClean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28670"/>
            <a:ext cx="164307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786050" y="4714884"/>
            <a:ext cx="2643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/>
              <a:t> TRAILING(E)= {+ , * , ) , id}</a:t>
            </a:r>
          </a:p>
          <a:p>
            <a:pPr>
              <a:buNone/>
            </a:pPr>
            <a:r>
              <a:rPr lang="en-IN" dirty="0" smtClean="0"/>
              <a:t> TRAILING(T)= {* , ) , id}</a:t>
            </a:r>
          </a:p>
          <a:p>
            <a:pPr>
              <a:buNone/>
            </a:pPr>
            <a:r>
              <a:rPr lang="en-IN" dirty="0" smtClean="0"/>
              <a:t> TRAILING(F)= { ) , id}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786058"/>
            <a:ext cx="25717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/>
              <a:t>LEADING(E)= {+ , * , ( , id}</a:t>
            </a:r>
          </a:p>
          <a:p>
            <a:pPr>
              <a:buNone/>
            </a:pPr>
            <a:r>
              <a:rPr lang="en-IN" dirty="0" smtClean="0"/>
              <a:t>LEADING(T)= {* , ( , id}</a:t>
            </a:r>
          </a:p>
          <a:p>
            <a:pPr>
              <a:buNone/>
            </a:pPr>
            <a:r>
              <a:rPr lang="en-IN" dirty="0" smtClean="0"/>
              <a:t>LEADING(F)= { ( , id}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u="sng" dirty="0" smtClean="0"/>
              <a:t>T followed by NT</a:t>
            </a:r>
          </a:p>
          <a:p>
            <a:pPr>
              <a:buNone/>
            </a:pPr>
            <a:r>
              <a:rPr lang="en-IN" dirty="0" smtClean="0"/>
              <a:t> Rule-1.    +   T</a:t>
            </a:r>
          </a:p>
          <a:p>
            <a:pPr>
              <a:buNone/>
            </a:pPr>
            <a:r>
              <a:rPr lang="en-IN" dirty="0" smtClean="0"/>
              <a:t>+ &lt; leading(T)</a:t>
            </a:r>
          </a:p>
          <a:p>
            <a:pPr>
              <a:buNone/>
            </a:pPr>
            <a:r>
              <a:rPr lang="en-IN" dirty="0" smtClean="0"/>
              <a:t>Rule-3.    *   F</a:t>
            </a:r>
          </a:p>
          <a:p>
            <a:pPr>
              <a:buNone/>
            </a:pPr>
            <a:r>
              <a:rPr lang="en-IN" dirty="0" smtClean="0"/>
              <a:t>* &lt; leading(F)</a:t>
            </a:r>
          </a:p>
          <a:p>
            <a:pPr>
              <a:buNone/>
            </a:pPr>
            <a:r>
              <a:rPr lang="en-IN" dirty="0" smtClean="0"/>
              <a:t>Rule-4.    ( E</a:t>
            </a:r>
          </a:p>
          <a:p>
            <a:pPr>
              <a:buNone/>
            </a:pPr>
            <a:r>
              <a:rPr lang="en-IN" dirty="0" smtClean="0"/>
              <a:t>( &lt; leading(E)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429256" y="4643446"/>
            <a:ext cx="33575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u="sng" dirty="0" smtClean="0"/>
              <a:t>NT followed by T</a:t>
            </a:r>
          </a:p>
          <a:p>
            <a:pPr>
              <a:buNone/>
            </a:pPr>
            <a:r>
              <a:rPr lang="en-IN" dirty="0" smtClean="0"/>
              <a:t> Rule-1.   E +   </a:t>
            </a:r>
          </a:p>
          <a:p>
            <a:pPr>
              <a:buNone/>
            </a:pPr>
            <a:r>
              <a:rPr lang="en-IN" dirty="0" smtClean="0"/>
              <a:t>Trailing(E) &gt; +</a:t>
            </a:r>
          </a:p>
          <a:p>
            <a:pPr>
              <a:buNone/>
            </a:pPr>
            <a:r>
              <a:rPr lang="en-IN" dirty="0" smtClean="0"/>
              <a:t>Rule-3.    T   *  </a:t>
            </a:r>
          </a:p>
          <a:p>
            <a:pPr>
              <a:buNone/>
            </a:pPr>
            <a:r>
              <a:rPr lang="en-IN" dirty="0" smtClean="0"/>
              <a:t>Trailing(T) &gt; *</a:t>
            </a:r>
          </a:p>
          <a:p>
            <a:pPr>
              <a:buNone/>
            </a:pPr>
            <a:r>
              <a:rPr lang="en-IN" dirty="0" smtClean="0"/>
              <a:t>Rule-4.    E  ) </a:t>
            </a:r>
          </a:p>
          <a:p>
            <a:pPr>
              <a:buNone/>
            </a:pPr>
            <a:r>
              <a:rPr lang="en-IN" dirty="0" smtClean="0"/>
              <a:t>Trailing(E) &gt; )</a:t>
            </a:r>
            <a:endParaRPr lang="en-IN" u="sng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-71462"/>
            <a:ext cx="8229600" cy="36828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Parse the string</a:t>
            </a:r>
            <a:endParaRPr lang="en-US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121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29155" y="437773"/>
          <a:ext cx="4643439" cy="6010561"/>
        </p:xfrm>
        <a:graphic>
          <a:graphicData uri="http://schemas.openxmlformats.org/drawingml/2006/table">
            <a:tbl>
              <a:tblPr/>
              <a:tblGrid>
                <a:gridCol w="719410"/>
                <a:gridCol w="850212"/>
                <a:gridCol w="859239"/>
                <a:gridCol w="1233592"/>
                <a:gridCol w="980986"/>
              </a:tblGrid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 dirty="0">
                          <a:latin typeface="Calibri"/>
                          <a:ea typeface="Calibri"/>
                          <a:cs typeface="Latha"/>
                        </a:rPr>
                        <a:t>STACK </a:t>
                      </a:r>
                      <a:endParaRPr lang="en-US" sz="20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>
                          <a:latin typeface="Calibri"/>
                          <a:ea typeface="Calibri"/>
                          <a:cs typeface="Latha"/>
                        </a:rPr>
                        <a:t>REL. </a:t>
                      </a:r>
                      <a:endParaRPr lang="en-US" sz="20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 dirty="0">
                          <a:latin typeface="Calibri"/>
                          <a:ea typeface="Calibri"/>
                          <a:cs typeface="Latha"/>
                        </a:rPr>
                        <a:t>INPUT </a:t>
                      </a:r>
                      <a:endParaRPr lang="en-US" sz="20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>
                          <a:latin typeface="Calibri"/>
                          <a:ea typeface="Calibri"/>
                          <a:cs typeface="Latha"/>
                        </a:rPr>
                        <a:t>ACTION </a:t>
                      </a:r>
                      <a:endParaRPr lang="en-US" sz="20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9925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 &lt;   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r>
                        <a:rPr lang="en-IN" sz="1800" b="1" dirty="0" err="1">
                          <a:latin typeface="Calibri"/>
                          <a:ea typeface="Calibri"/>
                          <a:cs typeface="Latha"/>
                        </a:rPr>
                        <a:t>id+id</a:t>
                      </a: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)*id$ 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(  &lt; 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id+id)*id$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( &lt; 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id  &gt; +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+id)*id$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Pop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(   &lt; +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+id)*id$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+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$(+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+  &lt; id 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id)*id$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+&lt; id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$(+id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 &gt;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)*id$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(  &lt; +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$(+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+ &gt;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+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( =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Shift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5772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( =)</a:t>
                      </a:r>
                    </a:p>
                    <a:p>
                      <a:pPr marR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  &lt;(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$()</a:t>
                      </a:r>
                    </a:p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$(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)  &gt; 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*id 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)</a:t>
                      </a:r>
                    </a:p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(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 &lt; * 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*id 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Shift 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*&lt;id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584">
                <a:tc>
                  <a:txBody>
                    <a:bodyPr/>
                    <a:lstStyle/>
                    <a:p>
                      <a:pPr marL="173038" marR="3810" inden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*&lt;id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$*id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  &gt;$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marL="173038" marR="3810" inden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$&lt; *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3810" inden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*&gt;$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Pop *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6458">
                <a:tc>
                  <a:txBody>
                    <a:bodyPr/>
                    <a:lstStyle/>
                    <a:p>
                      <a:pPr marL="457200"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71440" y="785794"/>
          <a:ext cx="4143370" cy="3119628"/>
        </p:xfrm>
        <a:graphic>
          <a:graphicData uri="http://schemas.openxmlformats.org/drawingml/2006/table">
            <a:tbl>
              <a:tblPr/>
              <a:tblGrid>
                <a:gridCol w="591910"/>
                <a:gridCol w="591910"/>
                <a:gridCol w="591910"/>
                <a:gridCol w="591910"/>
                <a:gridCol w="591910"/>
                <a:gridCol w="591910"/>
                <a:gridCol w="591910"/>
              </a:tblGrid>
              <a:tr h="37220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021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 smtClean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01056" cy="585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Precedence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500726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400" b="1" u="sng" dirty="0" smtClean="0"/>
              <a:t>Algorithm for Constructing Precedence Functions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Create functions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for each grammar terminal </a:t>
            </a:r>
            <a:r>
              <a:rPr lang="en-US" sz="2400" i="1" dirty="0" smtClean="0"/>
              <a:t>a</a:t>
            </a:r>
            <a:r>
              <a:rPr lang="en-US" sz="2400" dirty="0" smtClean="0"/>
              <a:t> and for the end of string symbol.</a:t>
            </a:r>
            <a:endParaRPr lang="en-IN" sz="2400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Partition the symbols in groups so that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and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 are in the same group if </a:t>
            </a:r>
            <a:r>
              <a:rPr lang="en-US" sz="2400" i="1" dirty="0" smtClean="0"/>
              <a:t>a</a:t>
            </a:r>
            <a:r>
              <a:rPr lang="en-US" sz="2400" dirty="0" smtClean="0"/>
              <a:t> = </a:t>
            </a:r>
            <a:r>
              <a:rPr lang="en-US" sz="2400" i="1" dirty="0" smtClean="0"/>
              <a:t>b </a:t>
            </a:r>
            <a:r>
              <a:rPr lang="en-US" sz="2400" dirty="0" smtClean="0"/>
              <a:t>(there can be symbols in the same group even if they are not connected by this relation).</a:t>
            </a:r>
            <a:endParaRPr lang="en-IN" sz="2400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Create a directed graph whose nodes are in the groups, next for each symbols a and b do: place an edge from the group of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 to the group of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if </a:t>
            </a:r>
            <a:r>
              <a:rPr lang="en-US" sz="2400" i="1" dirty="0" smtClean="0"/>
              <a:t>a </a:t>
            </a:r>
            <a:r>
              <a:rPr lang="en-US" sz="2400" dirty="0" smtClean="0"/>
              <a:t>&lt;· </a:t>
            </a:r>
            <a:r>
              <a:rPr lang="en-US" sz="2400" i="1" dirty="0" smtClean="0"/>
              <a:t>b</a:t>
            </a:r>
            <a:r>
              <a:rPr lang="en-US" sz="2400" dirty="0" smtClean="0"/>
              <a:t>, otherwise if </a:t>
            </a:r>
            <a:r>
              <a:rPr lang="en-US" sz="2400" i="1" dirty="0" smtClean="0"/>
              <a:t>a </a:t>
            </a:r>
            <a:r>
              <a:rPr lang="en-US" sz="2400" dirty="0" smtClean="0"/>
              <a:t>·&gt; </a:t>
            </a:r>
            <a:r>
              <a:rPr lang="en-US" sz="2400" i="1" dirty="0" smtClean="0"/>
              <a:t>b </a:t>
            </a:r>
            <a:r>
              <a:rPr lang="en-US" sz="2400" dirty="0" smtClean="0"/>
              <a:t>place an edge from the group of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to that of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.</a:t>
            </a:r>
            <a:endParaRPr lang="en-IN" sz="2400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If the constructed graph has a cycle then no precedence functions exist. When there are no cycles collect the length of the longest paths from the groups of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and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 respectively.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244742" name="Picture 6" descr="https://www.gatevidyalay.com/wp-content/uploads/2018/03/Operator-Precedence-Parsing-Graph-Representing-Precedence-Functi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357166"/>
            <a:ext cx="3819525" cy="3571900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>
            <a:stCxn id="12" idx="5"/>
            <a:endCxn id="17" idx="2"/>
          </p:cNvCxnSpPr>
          <p:nvPr/>
        </p:nvCxnSpPr>
        <p:spPr>
          <a:xfrm rot="16200000" flipH="1">
            <a:off x="5674429" y="2066818"/>
            <a:ext cx="1915826" cy="1737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214942" y="357166"/>
            <a:ext cx="2928958" cy="3857652"/>
            <a:chOff x="5357818" y="1071546"/>
            <a:chExt cx="2928958" cy="3857652"/>
          </a:xfrm>
        </p:grpSpPr>
        <p:sp>
          <p:nvSpPr>
            <p:cNvPr id="10" name="Oval 9"/>
            <p:cNvSpPr/>
            <p:nvPr/>
          </p:nvSpPr>
          <p:spPr>
            <a:xfrm>
              <a:off x="535781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id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50095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err="1" smtClean="0"/>
                <a:t>g</a:t>
              </a:r>
              <a:r>
                <a:rPr lang="en-IN" baseline="-25000" dirty="0" err="1" smtClean="0"/>
                <a:t>id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7818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572396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42925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+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57239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+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50069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764383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10" idx="4"/>
              <a:endCxn id="12" idx="0"/>
            </p:cNvCxnSpPr>
            <p:nvPr/>
          </p:nvCxnSpPr>
          <p:spPr>
            <a:xfrm rot="5400000">
              <a:off x="5464975" y="1928802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5499900" y="299957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557133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7644628" y="192800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>
              <a:off x="7644628" y="299957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771447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200000" flipH="1">
              <a:off x="5822165" y="1607331"/>
              <a:ext cx="1857388" cy="1643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3"/>
              <a:endCxn id="14" idx="7"/>
            </p:cNvCxnSpPr>
            <p:nvPr/>
          </p:nvCxnSpPr>
          <p:spPr>
            <a:xfrm rot="5400000">
              <a:off x="5942322" y="165605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3" idx="3"/>
              <a:endCxn id="16" idx="7"/>
            </p:cNvCxnSpPr>
            <p:nvPr/>
          </p:nvCxnSpPr>
          <p:spPr>
            <a:xfrm rot="5400000">
              <a:off x="6013760" y="272762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3" idx="2"/>
              <a:endCxn id="12" idx="6"/>
            </p:cNvCxnSpPr>
            <p:nvPr/>
          </p:nvCxnSpPr>
          <p:spPr>
            <a:xfrm rot="10800000">
              <a:off x="6000760" y="2464587"/>
              <a:ext cx="157163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4" idx="6"/>
              <a:endCxn id="15" idx="2"/>
            </p:cNvCxnSpPr>
            <p:nvPr/>
          </p:nvCxnSpPr>
          <p:spPr>
            <a:xfrm>
              <a:off x="6072198" y="3536157"/>
              <a:ext cx="150019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stCxn id="11" idx="6"/>
              <a:endCxn id="17" idx="6"/>
            </p:cNvCxnSpPr>
            <p:nvPr/>
          </p:nvCxnSpPr>
          <p:spPr>
            <a:xfrm>
              <a:off x="8143900" y="1393017"/>
              <a:ext cx="142876" cy="3214710"/>
            </a:xfrm>
            <a:prstGeom prst="curvedConnector3">
              <a:avLst>
                <a:gd name="adj1" fmla="val 46965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10" idx="2"/>
              <a:endCxn id="16" idx="2"/>
            </p:cNvCxnSpPr>
            <p:nvPr/>
          </p:nvCxnSpPr>
          <p:spPr>
            <a:xfrm rot="10800000" flipH="1" flipV="1">
              <a:off x="5357818" y="1393017"/>
              <a:ext cx="142876" cy="3214710"/>
            </a:xfrm>
            <a:prstGeom prst="curvedConnector3">
              <a:avLst>
                <a:gd name="adj1" fmla="val -45792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3857620" y="207167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00036" y="5000636"/>
          <a:ext cx="4143402" cy="119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9"/>
                <a:gridCol w="857256"/>
                <a:gridCol w="857256"/>
                <a:gridCol w="850950"/>
                <a:gridCol w="792121"/>
              </a:tblGrid>
              <a:tr h="3997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00034" y="4559866"/>
            <a:ext cx="39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resulting Precedence functions are: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857752" y="5286388"/>
            <a:ext cx="3429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f</a:t>
            </a:r>
            <a:r>
              <a:rPr lang="en-IN" sz="2400" baseline="-25000" dirty="0" smtClean="0"/>
              <a:t>id</a:t>
            </a:r>
            <a:r>
              <a:rPr lang="en-IN" sz="2400" dirty="0" smtClean="0"/>
              <a:t> →g</a:t>
            </a:r>
            <a:r>
              <a:rPr lang="en-IN" sz="2400" baseline="-25000" dirty="0" smtClean="0"/>
              <a:t>*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 g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$</a:t>
            </a:r>
          </a:p>
          <a:p>
            <a:endParaRPr lang="en-IN" sz="2400" baseline="-25000" dirty="0" smtClean="0"/>
          </a:p>
          <a:p>
            <a:r>
              <a:rPr lang="en-IN" sz="2400" dirty="0" err="1" smtClean="0"/>
              <a:t>g</a:t>
            </a:r>
            <a:r>
              <a:rPr lang="en-IN" sz="2400" baseline="-25000" dirty="0" err="1" smtClean="0"/>
              <a:t>id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*</a:t>
            </a:r>
            <a:r>
              <a:rPr lang="en-IN" sz="2400" dirty="0" smtClean="0"/>
              <a:t> →g</a:t>
            </a:r>
            <a:r>
              <a:rPr lang="en-IN" sz="2400" baseline="-25000" dirty="0" smtClean="0"/>
              <a:t>* </a:t>
            </a:r>
            <a:r>
              <a:rPr lang="en-IN" sz="2400" dirty="0" smtClean="0"/>
              <a:t>→f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 g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$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IN" sz="2400" dirty="0" smtClean="0"/>
              <a:t> 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3"/>
            <a:ext cx="8229600" cy="5786478"/>
          </a:xfrm>
        </p:spPr>
        <p:txBody>
          <a:bodyPr>
            <a:normAutofit lnSpcReduction="10000"/>
          </a:bodyPr>
          <a:lstStyle/>
          <a:p>
            <a:pPr marL="0" indent="19050" algn="just" fontAlgn="base">
              <a:buNone/>
            </a:pPr>
            <a:r>
              <a:rPr lang="en-US" sz="2400" b="1" dirty="0" smtClean="0"/>
              <a:t>Use:</a:t>
            </a:r>
          </a:p>
          <a:p>
            <a:pPr indent="19050" algn="just" fontAlgn="base">
              <a:buNone/>
            </a:pPr>
            <a:r>
              <a:rPr lang="en-US" sz="2400" dirty="0" smtClean="0"/>
              <a:t>Most calculators use operator precedence parsers to convert from the human-readable infix notation relying on order of operations to a format that is optimized for evaluation such as Reverse Polish notation (RPN).</a:t>
            </a:r>
          </a:p>
          <a:p>
            <a:pPr fontAlgn="base">
              <a:buNone/>
            </a:pPr>
            <a:endParaRPr lang="en-US" sz="2400" b="1" dirty="0" smtClean="0"/>
          </a:p>
          <a:p>
            <a:pPr fontAlgn="base">
              <a:buNone/>
            </a:pPr>
            <a:r>
              <a:rPr lang="en-US" sz="2400" b="1" dirty="0" smtClean="0"/>
              <a:t>Advantages :</a:t>
            </a:r>
            <a:endParaRPr lang="en-US" sz="2400" dirty="0" smtClean="0"/>
          </a:p>
          <a:p>
            <a:pPr fontAlgn="base"/>
            <a:r>
              <a:rPr lang="en-US" sz="2400" dirty="0" smtClean="0"/>
              <a:t>It can easily be constructed by hand.</a:t>
            </a:r>
          </a:p>
          <a:p>
            <a:pPr fontAlgn="base"/>
            <a:r>
              <a:rPr lang="en-US" sz="2400" dirty="0" smtClean="0"/>
              <a:t>It is simple to implement this type of parsing.</a:t>
            </a:r>
          </a:p>
          <a:p>
            <a:pPr fontAlgn="base">
              <a:buNone/>
            </a:pPr>
            <a:endParaRPr lang="en-US" sz="2400" b="1" dirty="0" smtClean="0"/>
          </a:p>
          <a:p>
            <a:pPr fontAlgn="base">
              <a:buNone/>
            </a:pPr>
            <a:r>
              <a:rPr lang="en-US" sz="2400" b="1" dirty="0" smtClean="0"/>
              <a:t>Disadvantages :</a:t>
            </a:r>
            <a:endParaRPr lang="en-US" sz="2400" dirty="0" smtClean="0"/>
          </a:p>
          <a:p>
            <a:pPr fontAlgn="base"/>
            <a:r>
              <a:rPr lang="en-US" sz="2400" dirty="0" smtClean="0"/>
              <a:t>It is hard to handle tokens like the minus sign (-), which has two different precedence (depending on whether it is unary or binary).</a:t>
            </a:r>
          </a:p>
          <a:p>
            <a:pPr fontAlgn="base"/>
            <a:r>
              <a:rPr lang="en-US" sz="2400" dirty="0" smtClean="0"/>
              <a:t>It is applicable only to a small class of grammars.</a:t>
            </a:r>
          </a:p>
          <a:p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85728"/>
            <a:ext cx="8401080" cy="285752"/>
          </a:xfrm>
        </p:spPr>
        <p:txBody>
          <a:bodyPr>
            <a:noAutofit/>
          </a:bodyPr>
          <a:lstStyle/>
          <a:p>
            <a:r>
              <a:rPr lang="en-IN" sz="3600" dirty="0" smtClean="0"/>
              <a:t>Error Recovery in Operator Precedence Parsing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14356"/>
            <a:ext cx="8329642" cy="571504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IN" sz="2200" b="1" dirty="0" smtClean="0"/>
              <a:t>Error cases:</a:t>
            </a:r>
          </a:p>
          <a:p>
            <a:pPr lvl="1" algn="just">
              <a:spcBef>
                <a:spcPts val="0"/>
              </a:spcBef>
            </a:pPr>
            <a:r>
              <a:rPr lang="en-IN" sz="2200" dirty="0" smtClean="0"/>
              <a:t>No relation holds between the terminal on the top of the stack and the next input symbol.</a:t>
            </a:r>
          </a:p>
          <a:p>
            <a:pPr lvl="1" algn="just">
              <a:spcBef>
                <a:spcPts val="0"/>
              </a:spcBef>
            </a:pPr>
            <a:r>
              <a:rPr lang="en-IN" sz="2200" dirty="0" smtClean="0"/>
              <a:t>A handle is found (reduction step),but there is no production with this handle as a right side.</a:t>
            </a:r>
          </a:p>
          <a:p>
            <a:pPr lvl="1" algn="just">
              <a:spcBef>
                <a:spcPts val="0"/>
              </a:spcBef>
            </a:pPr>
            <a:endParaRPr lang="en-US" sz="2200" dirty="0" smtClean="0"/>
          </a:p>
          <a:p>
            <a:pPr marL="0" lvl="1" indent="0" algn="just">
              <a:spcBef>
                <a:spcPts val="0"/>
              </a:spcBef>
              <a:buNone/>
            </a:pPr>
            <a:r>
              <a:rPr lang="en-IN" sz="2200" b="1" dirty="0" smtClean="0"/>
              <a:t>Error recovery:</a:t>
            </a:r>
          </a:p>
          <a:p>
            <a:pPr marL="803275" lvl="1" indent="-266700" algn="just">
              <a:spcBef>
                <a:spcPts val="0"/>
              </a:spcBef>
            </a:pPr>
            <a:r>
              <a:rPr lang="en-IN" sz="2200" dirty="0" smtClean="0"/>
              <a:t>Each empty entry is filled with a pointer to an error routine.</a:t>
            </a:r>
          </a:p>
          <a:p>
            <a:pPr marL="725488" lvl="1" indent="-188913" algn="just">
              <a:spcBef>
                <a:spcPts val="0"/>
              </a:spcBef>
            </a:pPr>
            <a:r>
              <a:rPr lang="en-IN" sz="2200" dirty="0" smtClean="0"/>
              <a:t>Decides the popped handle “looks like” which right-hand side, and tries to recover from that situation.</a:t>
            </a:r>
          </a:p>
          <a:p>
            <a:pPr marL="725488" lvl="1" indent="-188913" algn="just">
              <a:spcBef>
                <a:spcPts val="0"/>
              </a:spcBef>
            </a:pPr>
            <a:endParaRPr lang="en-IN" sz="2200" dirty="0" smtClean="0"/>
          </a:p>
          <a:p>
            <a:pPr marL="188913" lvl="1" indent="-188913" algn="just">
              <a:spcBef>
                <a:spcPts val="0"/>
              </a:spcBef>
              <a:buNone/>
            </a:pPr>
            <a:r>
              <a:rPr lang="en-IN" sz="2200" b="1" dirty="0" smtClean="0"/>
              <a:t>Handling Shift/Reduce Errors</a:t>
            </a:r>
          </a:p>
          <a:p>
            <a:pPr marL="536575" lvl="1" indent="0" algn="just">
              <a:spcBef>
                <a:spcPts val="0"/>
              </a:spcBef>
            </a:pPr>
            <a:r>
              <a:rPr lang="en-IN" sz="2200" dirty="0" smtClean="0"/>
              <a:t>To recover ,we must modify(insert/change)</a:t>
            </a:r>
          </a:p>
          <a:p>
            <a:pPr marL="936625" lvl="2" indent="0" algn="just">
              <a:spcBef>
                <a:spcPts val="0"/>
              </a:spcBef>
            </a:pPr>
            <a:r>
              <a:rPr lang="en-IN" sz="2200" dirty="0" smtClean="0"/>
              <a:t>stack</a:t>
            </a:r>
          </a:p>
          <a:p>
            <a:pPr marL="936625" lvl="2" indent="0" algn="just">
              <a:spcBef>
                <a:spcPts val="0"/>
              </a:spcBef>
            </a:pPr>
            <a:r>
              <a:rPr lang="en-IN" sz="2200" dirty="0" smtClean="0"/>
              <a:t>Input</a:t>
            </a:r>
          </a:p>
          <a:p>
            <a:pPr marL="936625" lvl="2" indent="0" algn="just">
              <a:spcBef>
                <a:spcPts val="0"/>
              </a:spcBef>
            </a:pPr>
            <a:r>
              <a:rPr lang="en-IN" sz="2200" dirty="0" smtClean="0"/>
              <a:t>Both</a:t>
            </a:r>
          </a:p>
          <a:p>
            <a:pPr marL="536575" lvl="1" indent="0" algn="just">
              <a:spcBef>
                <a:spcPts val="0"/>
              </a:spcBef>
            </a:pPr>
            <a:r>
              <a:rPr lang="en-IN" sz="2200" dirty="0" smtClean="0"/>
              <a:t>We must be careful that we don’t get into an infinite loop.</a:t>
            </a:r>
          </a:p>
          <a:p>
            <a:pPr lvl="1" algn="just">
              <a:spcBef>
                <a:spcPts val="0"/>
              </a:spcBef>
              <a:buNone/>
            </a:pPr>
            <a:endParaRPr lang="en-IN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714356"/>
            <a:ext cx="5929354" cy="336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78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28728" y="4429132"/>
            <a:ext cx="178595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342262" y="442913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00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85791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 smtClean="0"/>
              <a:t>S →L = R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S → R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L → * R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L → id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R → L</a:t>
            </a:r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 </a:t>
            </a:r>
            <a:endParaRPr lang="en-US" sz="2400" dirty="0" smtClean="0"/>
          </a:p>
          <a:p>
            <a:pPr>
              <a:buNone/>
            </a:pPr>
            <a:r>
              <a:rPr lang="en-US" sz="2000" b="1" dirty="0" smtClean="0"/>
              <a:t>LEADING(S)={=,LEADING(R)}</a:t>
            </a:r>
          </a:p>
          <a:p>
            <a:pPr>
              <a:buNone/>
            </a:pPr>
            <a:r>
              <a:rPr lang="en-US" sz="2000" b="1" dirty="0" smtClean="0"/>
              <a:t>		     ={=,LEADING(L)}={=,*,id}         </a:t>
            </a:r>
            <a:r>
              <a:rPr lang="en-IN" sz="2000" b="1" dirty="0" smtClean="0"/>
              <a:t>S →L = R               = &lt; LEADING(R)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LEADING(L)={*,id}		           </a:t>
            </a:r>
            <a:r>
              <a:rPr lang="en-IN" sz="2000" b="1" dirty="0" smtClean="0"/>
              <a:t>L → * R                 * &lt; LEADING(R)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LEADING(R)={*,id}		           </a:t>
            </a:r>
            <a:r>
              <a:rPr lang="en-IN" sz="2000" b="1" dirty="0" smtClean="0"/>
              <a:t>S →L = R               TRAILING(L) &gt; =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 					        </a:t>
            </a:r>
            <a:r>
              <a:rPr lang="en-IN" sz="2000" b="1" dirty="0" smtClean="0"/>
              <a:t> $&lt;LEADING(S)   AND TRAILING(S)&gt;$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TRAILING(S)={=,TRAILING(R)}</a:t>
            </a:r>
          </a:p>
          <a:p>
            <a:pPr>
              <a:buNone/>
            </a:pPr>
            <a:r>
              <a:rPr lang="en-US" sz="2000" b="1" dirty="0" smtClean="0"/>
              <a:t>		       ={=,TRAILING(L)}={=,*,id}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TRAILING(L)={*,id}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TRAILING(R)= {*,id}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12340" y="784224"/>
          <a:ext cx="4345940" cy="2501900"/>
        </p:xfrm>
        <a:graphic>
          <a:graphicData uri="http://schemas.openxmlformats.org/drawingml/2006/table">
            <a:tbl>
              <a:tblPr/>
              <a:tblGrid>
                <a:gridCol w="797560"/>
                <a:gridCol w="753110"/>
                <a:gridCol w="858520"/>
                <a:gridCol w="899795"/>
                <a:gridCol w="1036955"/>
              </a:tblGrid>
              <a:tr h="500380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  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002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3178959" y="4892685"/>
            <a:ext cx="278608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5929322" y="3643314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929322" y="4000504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929322" y="4357694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286248" y="590283"/>
          <a:ext cx="4643469" cy="4838981"/>
        </p:xfrm>
        <a:graphic>
          <a:graphicData uri="http://schemas.openxmlformats.org/drawingml/2006/table">
            <a:tbl>
              <a:tblPr/>
              <a:tblGrid>
                <a:gridCol w="815485"/>
                <a:gridCol w="815485"/>
                <a:gridCol w="853861"/>
                <a:gridCol w="1199243"/>
                <a:gridCol w="959395"/>
              </a:tblGrid>
              <a:tr h="430101">
                <a:tc>
                  <a:txBody>
                    <a:bodyPr/>
                    <a:lstStyle/>
                    <a:p>
                      <a:pPr algn="ctr">
                        <a:tabLst>
                          <a:tab pos="441325" algn="l"/>
                        </a:tabLst>
                      </a:pPr>
                      <a:endParaRPr lang="en-US" sz="18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STACK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REL.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INPUT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ACTION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801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$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Latha"/>
                        </a:rPr>
                        <a:t>id=*id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Shift 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00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8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$id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id &gt; =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Calibri"/>
                          <a:ea typeface="Calibri"/>
                          <a:cs typeface="Latha"/>
                        </a:rPr>
                        <a:t>=* </a:t>
                      </a: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id $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73038" algn="l"/>
                        </a:tabLs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dirty="0" smtClean="0">
                          <a:latin typeface="Calibri"/>
                          <a:ea typeface="Times New Roman"/>
                          <a:cs typeface="Latha"/>
                        </a:rPr>
                        <a:t>  </a:t>
                      </a:r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$</a:t>
                      </a:r>
                      <a:r>
                        <a:rPr lang="en-IN" sz="1800" b="1" baseline="0" dirty="0" smtClean="0">
                          <a:latin typeface="Calibri"/>
                          <a:ea typeface="Times New Roman"/>
                          <a:cs typeface="Latha"/>
                        </a:rPr>
                        <a:t>  &lt;   =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Calibri"/>
                          <a:ea typeface="Calibri"/>
                          <a:cs typeface="Latha"/>
                        </a:rPr>
                        <a:t>= </a:t>
                      </a: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 id $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Shift =</a:t>
                      </a:r>
                      <a:endParaRPr lang="en-US" sz="18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 =   &lt; 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   * id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Shift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$=*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 *  &lt;  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      id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Shift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latin typeface="+mn-lt"/>
                          <a:ea typeface="Times New Roman"/>
                          <a:cs typeface="Latha"/>
                        </a:rPr>
                        <a:t>*   &lt;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+mn-lt"/>
                          <a:ea typeface="Calibri"/>
                          <a:cs typeface="Latha"/>
                        </a:rPr>
                        <a:t>$=*id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id  &gt;  $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    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Pop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64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latin typeface="+mn-lt"/>
                          <a:ea typeface="Times New Roman"/>
                          <a:cs typeface="Latha"/>
                        </a:rPr>
                        <a:t>=  &lt;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$=*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*   &gt;  $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    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Pop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$  &lt;</a:t>
                      </a:r>
                      <a:r>
                        <a:rPr lang="en-IN" sz="1800" b="1" baseline="0" dirty="0" smtClean="0">
                          <a:latin typeface="Calibri"/>
                          <a:ea typeface="Times New Roman"/>
                          <a:cs typeface="Latha"/>
                        </a:rPr>
                        <a:t> </a:t>
                      </a:r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= 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=  &gt;  $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  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Pop =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Accept 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7" y="214291"/>
          <a:ext cx="3929059" cy="2428892"/>
        </p:xfrm>
        <a:graphic>
          <a:graphicData uri="http://schemas.openxmlformats.org/drawingml/2006/table">
            <a:tbl>
              <a:tblPr/>
              <a:tblGrid>
                <a:gridCol w="721054"/>
                <a:gridCol w="680869"/>
                <a:gridCol w="776167"/>
                <a:gridCol w="813483"/>
                <a:gridCol w="937486"/>
              </a:tblGrid>
              <a:tr h="397617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7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5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  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482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488" marR="381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142845" y="3429000"/>
          <a:ext cx="3929090" cy="2928958"/>
        </p:xfrm>
        <a:graphic>
          <a:graphicData uri="http://schemas.openxmlformats.org/drawingml/2006/table">
            <a:tbl>
              <a:tblPr/>
              <a:tblGrid>
                <a:gridCol w="561298"/>
                <a:gridCol w="724585"/>
                <a:gridCol w="816666"/>
                <a:gridCol w="1014745"/>
                <a:gridCol w="811796"/>
              </a:tblGrid>
              <a:tr h="415063">
                <a:tc>
                  <a:txBody>
                    <a:bodyPr/>
                    <a:lstStyle/>
                    <a:p>
                      <a:pPr algn="ctr">
                        <a:tabLst>
                          <a:tab pos="441325" algn="l"/>
                        </a:tabLst>
                      </a:pPr>
                      <a:endParaRPr lang="en-US" sz="16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STACK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REL.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INPUT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ACTION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752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$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Latha"/>
                        </a:rPr>
                        <a:t>id=id*id$</a:t>
                      </a:r>
                      <a:endParaRPr lang="en-US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Shift 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2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6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$id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id &gt; =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=id * id $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288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73038" algn="l"/>
                        </a:tabLs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600" dirty="0" smtClean="0">
                          <a:latin typeface="Calibri"/>
                          <a:ea typeface="Times New Roman"/>
                          <a:cs typeface="Latha"/>
                        </a:rPr>
                        <a:t>  </a:t>
                      </a:r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$</a:t>
                      </a:r>
                      <a:r>
                        <a:rPr lang="en-IN" sz="1600" b="1" baseline="0" dirty="0" smtClean="0">
                          <a:latin typeface="Calibri"/>
                          <a:ea typeface="Times New Roman"/>
                          <a:cs typeface="Latha"/>
                        </a:rPr>
                        <a:t>  &lt;   =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=id * id $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Shift =</a:t>
                      </a:r>
                      <a:endParaRPr lang="en-US" sz="16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41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latin typeface="Calibri"/>
                          <a:ea typeface="Calibri"/>
                          <a:cs typeface="Latha"/>
                        </a:rPr>
                        <a:t>$=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 =   &lt;   id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   id * id $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Shift id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288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latin typeface="Calibri"/>
                          <a:ea typeface="Calibri"/>
                          <a:cs typeface="Latha"/>
                        </a:rPr>
                        <a:t>$=id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 id  e   *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     * id $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error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00694" y="142852"/>
            <a:ext cx="204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Input string : id=*id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2976" y="2916792"/>
            <a:ext cx="222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Input string : id=id*id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Context-Free Grammar(CFG)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794"/>
            <a:ext cx="8643998" cy="56436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Many programming language constructs have an recursive structure that can be defined by CFG,</a:t>
            </a:r>
          </a:p>
          <a:p>
            <a:pPr algn="just">
              <a:buNone/>
            </a:pPr>
            <a:r>
              <a:rPr lang="en-US" sz="2400" dirty="0" smtClean="0"/>
              <a:t>e.g. Conditional Statement defined by a rule,</a:t>
            </a:r>
          </a:p>
          <a:p>
            <a:pPr algn="just">
              <a:buNone/>
            </a:pPr>
            <a:r>
              <a:rPr lang="en-US" sz="2400" dirty="0" smtClean="0"/>
              <a:t>	If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and 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statements and E is an expression ,then</a:t>
            </a:r>
          </a:p>
          <a:p>
            <a:pPr algn="just">
              <a:buNone/>
            </a:pPr>
            <a:r>
              <a:rPr lang="en-US" sz="2400" dirty="0" smtClean="0"/>
              <a:t>		“</a:t>
            </a:r>
            <a:r>
              <a:rPr lang="en-US" sz="2400" b="1" dirty="0" smtClean="0"/>
              <a:t>if </a:t>
            </a:r>
            <a:r>
              <a:rPr lang="en-US" sz="2400" dirty="0" smtClean="0"/>
              <a:t>E </a:t>
            </a:r>
            <a:r>
              <a:rPr lang="en-US" sz="2400" b="1" dirty="0" smtClean="0"/>
              <a:t>then</a:t>
            </a:r>
            <a:r>
              <a:rPr lang="en-US" sz="2400" dirty="0" smtClean="0"/>
              <a:t>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b="1" dirty="0" smtClean="0"/>
              <a:t>else</a:t>
            </a:r>
            <a:r>
              <a:rPr lang="en-US" sz="2400" dirty="0" smtClean="0"/>
              <a:t> 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“ is a statement	                   (1)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dirty="0" smtClean="0"/>
              <a:t>This form of conditional statement cannot be specified using the regular expression.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b="1" dirty="0" smtClean="0"/>
              <a:t>Grammar specifications:</a:t>
            </a:r>
          </a:p>
          <a:p>
            <a:pPr marL="0" indent="0" algn="just">
              <a:buNone/>
            </a:pPr>
            <a:r>
              <a:rPr lang="en-US" sz="2400" dirty="0" smtClean="0"/>
              <a:t>With the use of syntactic variable:</a:t>
            </a:r>
          </a:p>
          <a:p>
            <a:pPr marL="0" indent="0" algn="just">
              <a:buNone/>
            </a:pPr>
            <a:r>
              <a:rPr lang="en-US" sz="2400" b="1" i="1" dirty="0" smtClean="0"/>
              <a:t>	stmt</a:t>
            </a:r>
            <a:r>
              <a:rPr lang="en-US" sz="2400" dirty="0" smtClean="0"/>
              <a:t>  to denote the class of statements, and </a:t>
            </a:r>
          </a:p>
          <a:p>
            <a:pPr marL="0" indent="0" algn="just">
              <a:buNone/>
            </a:pPr>
            <a:r>
              <a:rPr lang="en-US" sz="2400" b="1" i="1" dirty="0" smtClean="0"/>
              <a:t>	expr</a:t>
            </a:r>
            <a:r>
              <a:rPr lang="en-US" sz="2400" dirty="0" smtClean="0"/>
              <a:t>  to denote the class of expressions,</a:t>
            </a:r>
          </a:p>
          <a:p>
            <a:pPr marL="0" indent="0" algn="just">
              <a:buNone/>
            </a:pPr>
            <a:r>
              <a:rPr lang="en-US" sz="2400" dirty="0" smtClean="0"/>
              <a:t>We can express (1) as a grammar rule,</a:t>
            </a:r>
          </a:p>
          <a:p>
            <a:pPr marL="0" indent="0" algn="just">
              <a:buNone/>
            </a:pPr>
            <a:r>
              <a:rPr lang="en-US" sz="2400" dirty="0" smtClean="0"/>
              <a:t>	</a:t>
            </a:r>
            <a:r>
              <a:rPr lang="en-US" sz="2400" i="1" dirty="0" smtClean="0"/>
              <a:t>stmt   →  </a:t>
            </a:r>
            <a:r>
              <a:rPr lang="en-US" sz="2400" b="1" i="1" dirty="0" smtClean="0"/>
              <a:t>if </a:t>
            </a:r>
            <a:r>
              <a:rPr lang="en-US" sz="2400" i="1" dirty="0" smtClean="0"/>
              <a:t>expr </a:t>
            </a:r>
            <a:r>
              <a:rPr lang="en-US" sz="2400" b="1" i="1" dirty="0" smtClean="0"/>
              <a:t>then</a:t>
            </a:r>
            <a:r>
              <a:rPr lang="en-US" sz="2400" i="1" dirty="0" smtClean="0"/>
              <a:t> stmt </a:t>
            </a:r>
            <a:r>
              <a:rPr lang="en-US" sz="2400" b="1" i="1" dirty="0" smtClean="0"/>
              <a:t>else</a:t>
            </a:r>
            <a:r>
              <a:rPr lang="en-US" sz="2400" i="1" dirty="0" smtClean="0"/>
              <a:t> stmt	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86446" y="271303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429256" y="928670"/>
            <a:ext cx="2928958" cy="3857652"/>
            <a:chOff x="5357818" y="1071546"/>
            <a:chExt cx="2928958" cy="3857652"/>
          </a:xfrm>
        </p:grpSpPr>
        <p:sp>
          <p:nvSpPr>
            <p:cNvPr id="8" name="Oval 7"/>
            <p:cNvSpPr/>
            <p:nvPr/>
          </p:nvSpPr>
          <p:spPr>
            <a:xfrm>
              <a:off x="535781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id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50095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err="1" smtClean="0"/>
                <a:t>g</a:t>
              </a:r>
              <a:r>
                <a:rPr lang="en-IN" baseline="-25000" dirty="0" err="1" smtClean="0"/>
                <a:t>id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357818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572396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42925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=</a:t>
              </a:r>
              <a:endParaRPr lang="en-US" dirty="0" smtClean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57239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=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0069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64383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557133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7644628" y="192800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771447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2" idx="7"/>
            </p:cNvCxnSpPr>
            <p:nvPr/>
          </p:nvCxnSpPr>
          <p:spPr>
            <a:xfrm rot="5400000">
              <a:off x="5942322" y="165605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4" idx="7"/>
            </p:cNvCxnSpPr>
            <p:nvPr/>
          </p:nvCxnSpPr>
          <p:spPr>
            <a:xfrm rot="5400000">
              <a:off x="6013760" y="272762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9" idx="6"/>
              <a:endCxn id="15" idx="6"/>
            </p:cNvCxnSpPr>
            <p:nvPr/>
          </p:nvCxnSpPr>
          <p:spPr>
            <a:xfrm>
              <a:off x="8143900" y="1393017"/>
              <a:ext cx="142876" cy="3214710"/>
            </a:xfrm>
            <a:prstGeom prst="curvedConnector3">
              <a:avLst>
                <a:gd name="adj1" fmla="val 46965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8" idx="2"/>
              <a:endCxn id="14" idx="2"/>
            </p:cNvCxnSpPr>
            <p:nvPr/>
          </p:nvCxnSpPr>
          <p:spPr>
            <a:xfrm rot="10800000" flipH="1" flipV="1">
              <a:off x="5357818" y="1393017"/>
              <a:ext cx="142876" cy="3214710"/>
            </a:xfrm>
            <a:prstGeom prst="curvedConnector3">
              <a:avLst>
                <a:gd name="adj1" fmla="val -45792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00066" y="500042"/>
          <a:ext cx="4071934" cy="2428892"/>
        </p:xfrm>
        <a:graphic>
          <a:graphicData uri="http://schemas.openxmlformats.org/drawingml/2006/table">
            <a:tbl>
              <a:tblPr/>
              <a:tblGrid>
                <a:gridCol w="747274"/>
                <a:gridCol w="705628"/>
                <a:gridCol w="804391"/>
                <a:gridCol w="843064"/>
                <a:gridCol w="971577"/>
              </a:tblGrid>
              <a:tr h="397617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7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5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  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482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488" marR="381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4" name="Straight Arrow Connector 33"/>
          <p:cNvCxnSpPr>
            <a:stCxn id="8" idx="5"/>
            <a:endCxn id="13" idx="1"/>
          </p:cNvCxnSpPr>
          <p:nvPr/>
        </p:nvCxnSpPr>
        <p:spPr>
          <a:xfrm rot="16200000" flipH="1">
            <a:off x="6013760" y="1441736"/>
            <a:ext cx="1688512" cy="1759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6"/>
            <a:endCxn id="11" idx="2"/>
          </p:cNvCxnSpPr>
          <p:nvPr/>
        </p:nvCxnSpPr>
        <p:spPr>
          <a:xfrm>
            <a:off x="6072198" y="2321711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500036" y="5000636"/>
          <a:ext cx="4143402" cy="119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9"/>
                <a:gridCol w="857256"/>
                <a:gridCol w="857256"/>
                <a:gridCol w="850950"/>
                <a:gridCol w="792121"/>
              </a:tblGrid>
              <a:tr h="3997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00034" y="4559866"/>
            <a:ext cx="39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resulting Precedence functions are: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rot="5400000">
            <a:off x="5571338" y="285670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7716066" y="285670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34A054-185A-4CBB-B7F0-81576A8F19B1}" type="slidenum">
              <a:rPr lang="en-US"/>
              <a:pPr>
                <a:defRPr/>
              </a:pPr>
              <a:t>131</a:t>
            </a:fld>
            <a:endParaRPr lang="en-US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428625"/>
            <a:ext cx="807243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D0D5F3-D4FF-4BB1-9886-7BB616998250}" type="slidenum">
              <a:rPr lang="en-US"/>
              <a:pPr>
                <a:defRPr/>
              </a:pPr>
              <a:t>132</a:t>
            </a:fld>
            <a:endParaRPr lang="en-US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57188"/>
            <a:ext cx="8072437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7B361F-2A42-4DD6-9A74-C4B26DD859AE}" type="slidenum">
              <a:rPr lang="en-US"/>
              <a:pPr>
                <a:defRPr/>
              </a:pPr>
              <a:t>133</a:t>
            </a:fld>
            <a:endParaRPr 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3" y="771525"/>
            <a:ext cx="795337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E14A99-39C4-416F-A14C-6DF785DA8D29}" type="slidenum">
              <a:rPr lang="en-US"/>
              <a:pPr>
                <a:defRPr/>
              </a:pPr>
              <a:t>134</a:t>
            </a:fld>
            <a:endParaRPr lang="en-US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285750"/>
            <a:ext cx="52863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9713" y="928688"/>
            <a:ext cx="375285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FEA1F-ABB9-4006-B54F-A3935A06C094}" type="slidenum">
              <a:rPr lang="en-US"/>
              <a:pPr>
                <a:defRPr/>
              </a:pPr>
              <a:t>135</a:t>
            </a:fld>
            <a:endParaRPr lang="en-US"/>
          </a:p>
        </p:txBody>
      </p:sp>
      <p:pic>
        <p:nvPicPr>
          <p:cNvPr id="10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5"/>
            <a:ext cx="4429125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642938"/>
            <a:ext cx="43243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5534820-7D12-42B4-911A-8B4C516C8226}" type="datetime4">
              <a:rPr lang="en-US" smtClean="0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05BCEE-7F39-4967-9B01-C62753EA2166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285750"/>
            <a:ext cx="7786688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1AD61D-D85A-4422-A7A9-97829A60854B}" type="slidenum">
              <a:rPr lang="en-US"/>
              <a:pPr>
                <a:defRPr/>
              </a:pPr>
              <a:t>137</a:t>
            </a:fld>
            <a:endParaRPr lang="en-US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80010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BE3AA6-9780-474F-89ED-3A54435CC32B}" type="slidenum">
              <a:rPr lang="en-US"/>
              <a:pPr>
                <a:defRPr/>
              </a:pPr>
              <a:t>138</a:t>
            </a:fld>
            <a:endParaRPr lang="en-US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428625"/>
            <a:ext cx="7929562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0DD8D3-979E-4A25-8A4E-CA3457DBFCAD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7929562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-24"/>
            <a:ext cx="7429552" cy="5715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Context-Free Grammar(CFG)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572560" cy="5857916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400" dirty="0" smtClean="0"/>
              <a:t>CFG consists of terminals, non-terminals,  start symbol, and productions.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Terminals: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Basic symbols from which strings are formed. </a:t>
            </a:r>
            <a:r>
              <a:rPr lang="en-US" sz="2400" dirty="0" err="1" smtClean="0"/>
              <a:t>i.e</a:t>
            </a:r>
            <a:r>
              <a:rPr lang="en-US" sz="2400" dirty="0" smtClean="0"/>
              <a:t> Tokens are terminals. 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Non-terminals: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Syntactic variables that denote set of strings.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Helps to define the language generated by the grammar.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Start symbol: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One non-terminal that denotes the language defined by the grammar.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Productions: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Specify the manner in which the terminals and non-terminals can be combined to form strings.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Each production consists of a non-terminal , followed by an arrow→ , followed by a string of non-terminals and terminals.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037E8A-9BA0-4F39-925F-C19632EB6EF7}" type="slidenum">
              <a:rPr lang="en-US"/>
              <a:pPr>
                <a:defRPr/>
              </a:pPr>
              <a:t>140</a:t>
            </a:fld>
            <a:endParaRPr lang="en-US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285750"/>
            <a:ext cx="785812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F5B79-33C1-43B9-A984-999CF15F3F35}" type="slidenum">
              <a:rPr lang="en-US"/>
              <a:pPr>
                <a:defRPr/>
              </a:pPr>
              <a:t>141</a:t>
            </a:fld>
            <a:endParaRPr lang="en-US"/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285750"/>
            <a:ext cx="7929562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15CF8-BC16-439D-8506-EF5352C732ED}" type="slidenum">
              <a:rPr lang="en-US"/>
              <a:pPr>
                <a:defRPr/>
              </a:pPr>
              <a:t>142</a:t>
            </a:fld>
            <a:endParaRPr lang="en-US"/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7929563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3BFECE-5839-4459-B01E-7B6179B35A19}" type="slidenum">
              <a:rPr lang="en-US"/>
              <a:pPr>
                <a:defRPr/>
              </a:pPr>
              <a:t>143</a:t>
            </a:fld>
            <a:endParaRPr lang="en-US"/>
          </a:p>
        </p:txBody>
      </p:sp>
      <p:pic>
        <p:nvPicPr>
          <p:cNvPr id="20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5143500" cy="664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5" y="785813"/>
            <a:ext cx="4071938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1CC33-D6FD-4B91-8430-16FB67B5A748}" type="slidenum">
              <a:rPr lang="en-US"/>
              <a:pPr>
                <a:defRPr/>
              </a:pPr>
              <a:t>144</a:t>
            </a:fld>
            <a:endParaRPr lang="en-US"/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81438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585C11-A6C8-4DB3-8770-2E3AF6CCE8F3}" type="slidenum">
              <a:rPr lang="en-US"/>
              <a:pPr>
                <a:defRPr/>
              </a:pPr>
              <a:t>145</a:t>
            </a:fld>
            <a:endParaRPr lang="en-US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357188"/>
            <a:ext cx="7786688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6FFFB-E72D-4FBA-868A-8360C279722F}" type="slidenum">
              <a:rPr lang="en-US"/>
              <a:pPr>
                <a:defRPr/>
              </a:pPr>
              <a:t>146</a:t>
            </a:fld>
            <a:endParaRPr lang="en-US"/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357188"/>
            <a:ext cx="80010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1DACFA-91F1-4EBA-88A1-59EB3CBB1A88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8072437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111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Problem-1</a:t>
            </a:r>
            <a:endParaRPr lang="en-US" dirty="0"/>
          </a:p>
        </p:txBody>
      </p:sp>
      <p:sp>
        <p:nvSpPr>
          <p:cNvPr id="3080" name="Content Placeholder 2"/>
          <p:cNvSpPr>
            <a:spLocks noGrp="1"/>
          </p:cNvSpPr>
          <p:nvPr>
            <p:ph idx="1"/>
          </p:nvPr>
        </p:nvSpPr>
        <p:spPr>
          <a:xfrm>
            <a:off x="214313" y="714375"/>
            <a:ext cx="8643937" cy="5411788"/>
          </a:xfrm>
        </p:spPr>
        <p:txBody>
          <a:bodyPr/>
          <a:lstStyle/>
          <a:p>
            <a:pPr algn="just" eaLnBrk="1" hangingPunct="1">
              <a:buFont typeface="Arial" pitchFamily="34" charset="0"/>
              <a:buNone/>
            </a:pPr>
            <a:r>
              <a:rPr lang="en-IN" sz="2400" smtClean="0"/>
              <a:t>Implement SLR Parser for the given grammar:</a:t>
            </a:r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r>
              <a:rPr lang="en-IN" sz="2400" b="1" smtClean="0"/>
              <a:t>Step 1: Augment the grammar by adding a new start symbol – G’</a:t>
            </a:r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US" sz="24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1BF34F-32CF-420E-BA74-700637A8D2F2}" type="slidenum">
              <a:rPr lang="en-US"/>
              <a:pPr>
                <a:defRPr/>
              </a:pPr>
              <a:t>148</a:t>
            </a:fld>
            <a:endParaRPr lang="en-US"/>
          </a:p>
        </p:txBody>
      </p:sp>
      <p:pic>
        <p:nvPicPr>
          <p:cNvPr id="30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143000"/>
            <a:ext cx="19288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8" y="3286125"/>
            <a:ext cx="52863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Callout 9"/>
          <p:cNvSpPr/>
          <p:nvPr/>
        </p:nvSpPr>
        <p:spPr>
          <a:xfrm>
            <a:off x="5286375" y="2857500"/>
            <a:ext cx="1643063" cy="357188"/>
          </a:xfrm>
          <a:prstGeom prst="wedgeEllipseCallout">
            <a:avLst>
              <a:gd name="adj1" fmla="val -87579"/>
              <a:gd name="adj2" fmla="val 1208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Goal</a:t>
            </a:r>
            <a:endParaRPr lang="en-US" dirty="0"/>
          </a:p>
        </p:txBody>
      </p:sp>
      <p:sp>
        <p:nvSpPr>
          <p:cNvPr id="3087" name="TextBox 12"/>
          <p:cNvSpPr txBox="1">
            <a:spLocks noChangeArrowheads="1"/>
          </p:cNvSpPr>
          <p:nvPr/>
        </p:nvSpPr>
        <p:spPr bwMode="auto">
          <a:xfrm>
            <a:off x="5214938" y="3571875"/>
            <a:ext cx="40005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>
                <a:latin typeface="Calibri" pitchFamily="34" charset="0"/>
              </a:rPr>
              <a:t>Our goal is to find an E’ , followed by $</a:t>
            </a:r>
          </a:p>
          <a:p>
            <a:r>
              <a:rPr lang="en-IN" b="1">
                <a:latin typeface="Calibri" pitchFamily="34" charset="0"/>
              </a:rPr>
              <a:t>         </a:t>
            </a:r>
            <a:r>
              <a:rPr lang="en-IN" sz="2400" b="1">
                <a:latin typeface="Calibri" pitchFamily="34" charset="0"/>
              </a:rPr>
              <a:t>E’→ </a:t>
            </a:r>
            <a:r>
              <a:rPr lang="en-IN" sz="4400" b="1">
                <a:latin typeface="Calibri" pitchFamily="34" charset="0"/>
              </a:rPr>
              <a:t>.</a:t>
            </a:r>
            <a:r>
              <a:rPr lang="en-IN" sz="2400" b="1">
                <a:latin typeface="Calibri" pitchFamily="34" charset="0"/>
              </a:rPr>
              <a:t>E , $</a:t>
            </a:r>
          </a:p>
          <a:p>
            <a:r>
              <a:rPr lang="en-IN" b="1">
                <a:latin typeface="Calibri" pitchFamily="34" charset="0"/>
              </a:rPr>
              <a:t>Whenever we are about to reduce using rule 0....</a:t>
            </a:r>
          </a:p>
          <a:p>
            <a:pPr algn="ctr"/>
            <a:r>
              <a:rPr lang="en-IN" sz="2400" b="1">
                <a:latin typeface="Calibri" pitchFamily="34" charset="0"/>
              </a:rPr>
              <a:t>Accept! Parse is finished!</a:t>
            </a:r>
            <a:endParaRPr lang="en-US" sz="2400" b="1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401050" cy="5929313"/>
          </a:xfrm>
        </p:spPr>
        <p:txBody>
          <a:bodyPr/>
          <a:lstStyle/>
          <a:p>
            <a:pPr algn="just" eaLnBrk="1" hangingPunct="1"/>
            <a:endParaRPr lang="en-IN" sz="24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endParaRPr lang="en-IN" sz="18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endParaRPr lang="en-IN" sz="18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endParaRPr lang="en-IN" sz="18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I</a:t>
            </a:r>
            <a:r>
              <a:rPr lang="en-IN" sz="1800" baseline="-25000" smtClean="0">
                <a:latin typeface="Bodoni MT" pitchFamily="18" charset="0"/>
              </a:rPr>
              <a:t>0</a:t>
            </a:r>
            <a:r>
              <a:rPr lang="en-IN" sz="1800" smtClean="0">
                <a:latin typeface="Bodoni MT" pitchFamily="18" charset="0"/>
              </a:rPr>
              <a:t> :    E'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E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E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E + T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E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 </a:t>
            </a:r>
            <a:r>
              <a:rPr lang="en-IN" sz="1800" smtClean="0">
                <a:latin typeface="Bodoni MT" pitchFamily="18" charset="0"/>
              </a:rPr>
              <a:t>T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T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T * F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T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 F</a:t>
            </a:r>
            <a:endParaRPr lang="en-IN" sz="1800" smtClean="0"/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F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(E)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F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 id</a:t>
            </a:r>
            <a:endParaRPr lang="en-IN" sz="18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US" sz="24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C097F-93B5-4DB2-AB06-4C3ED27EE2F0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pic>
        <p:nvPicPr>
          <p:cNvPr id="410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000125"/>
            <a:ext cx="73580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00438" y="4214813"/>
            <a:ext cx="1428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T)</a:t>
            </a:r>
            <a:endParaRPr lang="en-US">
              <a:latin typeface="Calibri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429000" y="35718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E)</a:t>
            </a:r>
            <a:endParaRPr lang="en-US">
              <a:latin typeface="Calibri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643313" y="47148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F)</a:t>
            </a:r>
            <a:endParaRPr lang="en-US">
              <a:latin typeface="Calibri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643313" y="52863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()</a:t>
            </a:r>
            <a:endParaRPr lang="en-US">
              <a:latin typeface="Calibri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00438" y="58578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id)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643188" y="3714750"/>
            <a:ext cx="857250" cy="315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86063" y="4714875"/>
            <a:ext cx="857250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14625" y="4286250"/>
            <a:ext cx="785813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14625" y="5143500"/>
            <a:ext cx="857250" cy="214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500313" y="5572125"/>
            <a:ext cx="928687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0" y="3214688"/>
            <a:ext cx="2786063" cy="28575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643563" y="3714750"/>
            <a:ext cx="29289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I,X) 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Calibri" pitchFamily="34" charset="0"/>
              </a:rPr>
              <a:t>Moving  • over the symbols(both terminal and non-terminals.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4313" y="71438"/>
            <a:ext cx="800100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b="1" dirty="0">
                <a:latin typeface="Arial" charset="0"/>
                <a:cs typeface="Arial" charset="0"/>
              </a:rPr>
              <a:t>Step 2: Construction of LR(0) items (C):</a:t>
            </a:r>
          </a:p>
          <a:p>
            <a:pPr indent="19050"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b="1" dirty="0">
                <a:latin typeface="Arial" charset="0"/>
                <a:cs typeface="Arial" charset="0"/>
              </a:rPr>
              <a:t>     Canonical collection of set of LR(0) items for an augmented </a:t>
            </a:r>
          </a:p>
          <a:p>
            <a:pPr indent="19050"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b="1" dirty="0">
                <a:latin typeface="Arial" charset="0"/>
                <a:cs typeface="Arial" charset="0"/>
              </a:rPr>
              <a:t>     Grammar G’.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8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71414"/>
            <a:ext cx="6286544" cy="6429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857232"/>
            <a:ext cx="8501122" cy="5429288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400" dirty="0" smtClean="0"/>
              <a:t>Consider the grammar for simple arithmetic expressions:</a:t>
            </a:r>
          </a:p>
          <a:p>
            <a:pPr algn="just">
              <a:buNone/>
            </a:pPr>
            <a:r>
              <a:rPr lang="en-US" sz="2400" dirty="0" smtClean="0"/>
              <a:t>	</a:t>
            </a:r>
            <a:r>
              <a:rPr lang="en-US" sz="2400" i="1" dirty="0" smtClean="0"/>
              <a:t>expr → expr op expr</a:t>
            </a:r>
          </a:p>
          <a:p>
            <a:pPr algn="just">
              <a:buNone/>
            </a:pPr>
            <a:r>
              <a:rPr lang="en-US" sz="2400" i="1" dirty="0" smtClean="0"/>
              <a:t>	expr → ( expr )</a:t>
            </a:r>
          </a:p>
          <a:p>
            <a:pPr algn="just">
              <a:buNone/>
            </a:pPr>
            <a:r>
              <a:rPr lang="en-US" sz="2400" i="1" dirty="0" smtClean="0"/>
              <a:t>	expr → - expr</a:t>
            </a:r>
          </a:p>
          <a:p>
            <a:pPr algn="just">
              <a:buNone/>
            </a:pPr>
            <a:r>
              <a:rPr lang="en-US" sz="2400" i="1" dirty="0" smtClean="0"/>
              <a:t>	expr →</a:t>
            </a:r>
            <a:r>
              <a:rPr lang="en-US" sz="2400" b="1" i="1" dirty="0" smtClean="0"/>
              <a:t> id</a:t>
            </a:r>
          </a:p>
          <a:p>
            <a:pPr algn="just">
              <a:buNone/>
            </a:pPr>
            <a:r>
              <a:rPr lang="en-US" sz="2400" i="1" dirty="0" smtClean="0"/>
              <a:t>	op    →  +</a:t>
            </a:r>
          </a:p>
          <a:p>
            <a:pPr algn="just">
              <a:buNone/>
            </a:pPr>
            <a:r>
              <a:rPr lang="en-US" sz="2400" i="1" dirty="0" smtClean="0"/>
              <a:t>	op    →  -</a:t>
            </a:r>
          </a:p>
          <a:p>
            <a:pPr algn="just">
              <a:buNone/>
            </a:pPr>
            <a:r>
              <a:rPr lang="en-US" sz="2400" i="1" dirty="0" smtClean="0"/>
              <a:t>	op    →  *</a:t>
            </a:r>
          </a:p>
          <a:p>
            <a:pPr algn="just">
              <a:buNone/>
            </a:pPr>
            <a:r>
              <a:rPr lang="en-US" sz="2400" i="1" dirty="0" smtClean="0"/>
              <a:t>	op    →  /</a:t>
            </a:r>
          </a:p>
          <a:p>
            <a:pPr algn="just">
              <a:buNone/>
            </a:pPr>
            <a:r>
              <a:rPr lang="en-US" sz="2400" i="1" dirty="0" smtClean="0"/>
              <a:t>	op    →  ^</a:t>
            </a:r>
          </a:p>
          <a:p>
            <a:pPr algn="just">
              <a:buNone/>
            </a:pPr>
            <a:r>
              <a:rPr lang="en-US" sz="2400" dirty="0" smtClean="0"/>
              <a:t>Terminals          :  id +  - *  / ^ ( )</a:t>
            </a:r>
          </a:p>
          <a:p>
            <a:pPr algn="just">
              <a:buNone/>
            </a:pPr>
            <a:r>
              <a:rPr lang="en-US" sz="2400" dirty="0" smtClean="0"/>
              <a:t>Non-terminals :  </a:t>
            </a:r>
            <a:r>
              <a:rPr lang="en-US" sz="2400" i="1" dirty="0" smtClean="0"/>
              <a:t>expr , op</a:t>
            </a:r>
          </a:p>
          <a:p>
            <a:pPr algn="just">
              <a:buNone/>
            </a:pPr>
            <a:r>
              <a:rPr lang="en-US" sz="2400" dirty="0" smtClean="0"/>
              <a:t>Start symbol     : </a:t>
            </a:r>
            <a:r>
              <a:rPr lang="en-US" sz="2400" i="1" dirty="0" smtClean="0"/>
              <a:t>expr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229600" cy="5929313"/>
          </a:xfrm>
        </p:spPr>
        <p:txBody>
          <a:bodyPr/>
          <a:lstStyle/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I</a:t>
            </a:r>
            <a:r>
              <a:rPr lang="en-IN" sz="1800" baseline="-25000" smtClean="0">
                <a:latin typeface="Bodoni MT" pitchFamily="18" charset="0"/>
              </a:rPr>
              <a:t>0</a:t>
            </a:r>
            <a:r>
              <a:rPr lang="en-IN" sz="1800" smtClean="0">
                <a:latin typeface="Bodoni MT" pitchFamily="18" charset="0"/>
              </a:rPr>
              <a:t> :    E'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E			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E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E + T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E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 </a:t>
            </a:r>
            <a:r>
              <a:rPr lang="en-IN" sz="1800" smtClean="0">
                <a:latin typeface="Bodoni MT" pitchFamily="18" charset="0"/>
              </a:rPr>
              <a:t>T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T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T * F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T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 F</a:t>
            </a:r>
            <a:endParaRPr lang="en-IN" sz="1800" smtClean="0"/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F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(E)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F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 id</a:t>
            </a:r>
            <a:endParaRPr lang="en-IN" sz="18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US" sz="24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706D3-A11F-492B-A420-A50763365A3D}" type="slidenum">
              <a:rPr lang="en-US"/>
              <a:pPr>
                <a:defRPr/>
              </a:pPr>
              <a:t>150</a:t>
            </a:fld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357438" y="285750"/>
            <a:ext cx="1571625" cy="714375"/>
            <a:chOff x="2500298" y="3000372"/>
            <a:chExt cx="1571636" cy="714380"/>
          </a:xfrm>
        </p:grpSpPr>
        <p:sp>
          <p:nvSpPr>
            <p:cNvPr id="8" name="Right Arrow 7"/>
            <p:cNvSpPr/>
            <p:nvPr/>
          </p:nvSpPr>
          <p:spPr>
            <a:xfrm>
              <a:off x="2571735" y="3357563"/>
              <a:ext cx="1500199" cy="35718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51" name="TextBox 8"/>
            <p:cNvSpPr txBox="1">
              <a:spLocks noChangeArrowheads="1"/>
            </p:cNvSpPr>
            <p:nvPr/>
          </p:nvSpPr>
          <p:spPr bwMode="auto">
            <a:xfrm>
              <a:off x="2500298" y="3000372"/>
              <a:ext cx="139018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E)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357438" y="1428750"/>
            <a:ext cx="1571625" cy="714375"/>
            <a:chOff x="2500298" y="3000372"/>
            <a:chExt cx="1571636" cy="714380"/>
          </a:xfrm>
        </p:grpSpPr>
        <p:sp>
          <p:nvSpPr>
            <p:cNvPr id="13" name="Right Arrow 12"/>
            <p:cNvSpPr/>
            <p:nvPr/>
          </p:nvSpPr>
          <p:spPr>
            <a:xfrm>
              <a:off x="2571735" y="3357563"/>
              <a:ext cx="1500199" cy="35718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9" name="TextBox 13"/>
            <p:cNvSpPr txBox="1">
              <a:spLocks noChangeArrowheads="1"/>
            </p:cNvSpPr>
            <p:nvPr/>
          </p:nvSpPr>
          <p:spPr bwMode="auto">
            <a:xfrm>
              <a:off x="2500298" y="3000372"/>
              <a:ext cx="137736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T)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2571750" y="2357438"/>
            <a:ext cx="1571625" cy="714375"/>
            <a:chOff x="2500298" y="3000372"/>
            <a:chExt cx="1571636" cy="714380"/>
          </a:xfrm>
        </p:grpSpPr>
        <p:sp>
          <p:nvSpPr>
            <p:cNvPr id="16" name="Right Arrow 15"/>
            <p:cNvSpPr/>
            <p:nvPr/>
          </p:nvSpPr>
          <p:spPr>
            <a:xfrm>
              <a:off x="2571737" y="3357561"/>
              <a:ext cx="1500197" cy="357191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7" name="TextBox 16"/>
            <p:cNvSpPr txBox="1">
              <a:spLocks noChangeArrowheads="1"/>
            </p:cNvSpPr>
            <p:nvPr/>
          </p:nvSpPr>
          <p:spPr bwMode="auto">
            <a:xfrm>
              <a:off x="2500298" y="3000372"/>
              <a:ext cx="137736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F)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30" name="TextBox 18"/>
          <p:cNvSpPr txBox="1">
            <a:spLocks noChangeArrowheads="1"/>
          </p:cNvSpPr>
          <p:nvPr/>
        </p:nvSpPr>
        <p:spPr bwMode="auto">
          <a:xfrm>
            <a:off x="4000500" y="496888"/>
            <a:ext cx="16049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143125" y="357188"/>
            <a:ext cx="142875" cy="8572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2143125" y="1500188"/>
            <a:ext cx="142875" cy="9286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33" name="TextBox 21"/>
          <p:cNvSpPr txBox="1">
            <a:spLocks noChangeArrowheads="1"/>
          </p:cNvSpPr>
          <p:nvPr/>
        </p:nvSpPr>
        <p:spPr bwMode="auto">
          <a:xfrm>
            <a:off x="4000500" y="1639888"/>
            <a:ext cx="1539875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28813" y="2857500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TextBox 24"/>
          <p:cNvSpPr txBox="1">
            <a:spLocks noChangeArrowheads="1"/>
          </p:cNvSpPr>
          <p:nvPr/>
        </p:nvSpPr>
        <p:spPr bwMode="auto">
          <a:xfrm>
            <a:off x="4284663" y="2714625"/>
            <a:ext cx="1287462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000250" y="3500438"/>
            <a:ext cx="5715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4"/>
          <p:cNvGrpSpPr>
            <a:grpSpLocks/>
          </p:cNvGrpSpPr>
          <p:nvPr/>
        </p:nvGrpSpPr>
        <p:grpSpPr bwMode="auto">
          <a:xfrm>
            <a:off x="2724150" y="3214688"/>
            <a:ext cx="1571625" cy="646112"/>
            <a:chOff x="2500298" y="3000374"/>
            <a:chExt cx="1571636" cy="718146"/>
          </a:xfrm>
        </p:grpSpPr>
        <p:sp>
          <p:nvSpPr>
            <p:cNvPr id="32" name="Right Arrow 31"/>
            <p:cNvSpPr/>
            <p:nvPr/>
          </p:nvSpPr>
          <p:spPr>
            <a:xfrm>
              <a:off x="2571737" y="3356801"/>
              <a:ext cx="1500197" cy="358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5" name="TextBox 32"/>
            <p:cNvSpPr txBox="1">
              <a:spLocks noChangeArrowheads="1"/>
            </p:cNvSpPr>
            <p:nvPr/>
          </p:nvSpPr>
          <p:spPr bwMode="auto">
            <a:xfrm>
              <a:off x="2500298" y="3000374"/>
              <a:ext cx="1303627" cy="71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()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38" name="TextBox 33"/>
          <p:cNvSpPr txBox="1">
            <a:spLocks noChangeArrowheads="1"/>
          </p:cNvSpPr>
          <p:nvPr/>
        </p:nvSpPr>
        <p:spPr bwMode="auto">
          <a:xfrm>
            <a:off x="4357688" y="3357563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14500" y="4214813"/>
            <a:ext cx="1000125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2286000" y="5214938"/>
            <a:ext cx="1571625" cy="646112"/>
            <a:chOff x="2500298" y="3000374"/>
            <a:chExt cx="1571636" cy="718146"/>
          </a:xfrm>
        </p:grpSpPr>
        <p:sp>
          <p:nvSpPr>
            <p:cNvPr id="39" name="Right Arrow 38"/>
            <p:cNvSpPr/>
            <p:nvPr/>
          </p:nvSpPr>
          <p:spPr>
            <a:xfrm>
              <a:off x="2571737" y="3356801"/>
              <a:ext cx="1500197" cy="358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3" name="TextBox 39"/>
            <p:cNvSpPr txBox="1">
              <a:spLocks noChangeArrowheads="1"/>
            </p:cNvSpPr>
            <p:nvPr/>
          </p:nvSpPr>
          <p:spPr bwMode="auto">
            <a:xfrm>
              <a:off x="2500298" y="3000374"/>
              <a:ext cx="1412631" cy="71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id)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41" name="TextBox 40"/>
          <p:cNvSpPr txBox="1">
            <a:spLocks noChangeArrowheads="1"/>
          </p:cNvSpPr>
          <p:nvPr/>
        </p:nvSpPr>
        <p:spPr bwMode="auto">
          <a:xfrm>
            <a:off x="3857625" y="5929313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428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DFA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D90A6-6DFC-4D6D-9217-082308B5F0FC}" type="slidenum">
              <a:rPr lang="en-US"/>
              <a:pPr>
                <a:defRPr/>
              </a:pPr>
              <a:t>151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1500" y="857250"/>
            <a:ext cx="1285875" cy="2071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I</a:t>
            </a:r>
            <a:r>
              <a:rPr lang="en-IN" baseline="-25000" dirty="0">
                <a:latin typeface="Bodoni MT" pitchFamily="18" charset="0"/>
              </a:rPr>
              <a:t>0  </a:t>
            </a:r>
            <a:r>
              <a:rPr lang="en-IN" dirty="0">
                <a:latin typeface="Bodoni MT" pitchFamily="18" charset="0"/>
              </a:rPr>
              <a:t> :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	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	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43188" y="4286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43188" y="1357313"/>
            <a:ext cx="1539875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714625" y="2286000"/>
            <a:ext cx="1287463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43188" y="2857500"/>
            <a:ext cx="1635125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498725" y="5630863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1857375" y="752475"/>
            <a:ext cx="785813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71688" y="70167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1857375" y="1643063"/>
            <a:ext cx="78581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7" idx="1"/>
          </p:cNvCxnSpPr>
          <p:nvPr/>
        </p:nvCxnSpPr>
        <p:spPr>
          <a:xfrm>
            <a:off x="1857375" y="2214563"/>
            <a:ext cx="857250" cy="255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1678782" y="2678906"/>
            <a:ext cx="1071562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H="1">
            <a:off x="821531" y="3821907"/>
            <a:ext cx="2643187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143125" y="134461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143125" y="200025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143125" y="2701925"/>
            <a:ext cx="260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(</a:t>
            </a: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000250" y="3487738"/>
            <a:ext cx="36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34" grpId="0"/>
      <p:bldP spid="35" grpId="0"/>
      <p:bldP spid="36" grpId="0"/>
      <p:bldP spid="3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BF7412-C3A2-4F5D-9097-C39FF3DBDED3}" type="slidenum">
              <a:rPr lang="en-US"/>
              <a:pPr>
                <a:defRPr/>
              </a:pPr>
              <a:t>152</a:t>
            </a:fld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7188" y="10001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33798" name="TextBox 9"/>
          <p:cNvSpPr txBox="1">
            <a:spLocks noChangeArrowheads="1"/>
          </p:cNvSpPr>
          <p:nvPr/>
        </p:nvSpPr>
        <p:spPr bwMode="auto">
          <a:xfrm>
            <a:off x="2071688" y="1000125"/>
            <a:ext cx="1325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, +)</a:t>
            </a:r>
            <a:endParaRPr lang="en-US">
              <a:latin typeface="Calibri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429000" y="928688"/>
            <a:ext cx="1285875" cy="14779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00250" y="1357313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1" name="TextBox 16"/>
          <p:cNvSpPr txBox="1">
            <a:spLocks noChangeArrowheads="1"/>
          </p:cNvSpPr>
          <p:nvPr/>
        </p:nvSpPr>
        <p:spPr bwMode="auto">
          <a:xfrm>
            <a:off x="357188" y="4340225"/>
            <a:ext cx="1539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33802" name="TextBox 17"/>
          <p:cNvSpPr txBox="1">
            <a:spLocks noChangeArrowheads="1"/>
          </p:cNvSpPr>
          <p:nvPr/>
        </p:nvSpPr>
        <p:spPr bwMode="auto">
          <a:xfrm>
            <a:off x="2000250" y="436245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, *)</a:t>
            </a:r>
            <a:endParaRPr lang="en-US">
              <a:latin typeface="Calibri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357563" y="4291013"/>
            <a:ext cx="1604962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28813" y="4719638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4" name="TextBox 29"/>
          <p:cNvSpPr txBox="1">
            <a:spLocks noChangeArrowheads="1"/>
          </p:cNvSpPr>
          <p:nvPr/>
        </p:nvSpPr>
        <p:spPr bwMode="auto">
          <a:xfrm>
            <a:off x="4714875" y="1285875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endParaRPr lang="en-US">
              <a:latin typeface="Calibri" pitchFamily="34" charset="0"/>
            </a:endParaRPr>
          </a:p>
        </p:txBody>
      </p:sp>
      <p:sp>
        <p:nvSpPr>
          <p:cNvPr id="33816" name="TextBox 45"/>
          <p:cNvSpPr txBox="1">
            <a:spLocks noChangeArrowheads="1"/>
          </p:cNvSpPr>
          <p:nvPr/>
        </p:nvSpPr>
        <p:spPr bwMode="auto">
          <a:xfrm>
            <a:off x="5000625" y="448310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endParaRPr lang="en-US">
              <a:latin typeface="Calibri" pitchFamily="34" charset="0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57188" y="130175"/>
            <a:ext cx="3071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1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14313" y="3143250"/>
            <a:ext cx="3071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2</a:t>
            </a:r>
            <a:r>
              <a:rPr lang="en-IN" b="1"/>
              <a:t>   </a:t>
            </a:r>
            <a:endParaRPr lang="en-US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643563" y="2643188"/>
            <a:ext cx="3071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3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072188" y="3130550"/>
            <a:ext cx="1287462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48" name="Oval Callout 47"/>
          <p:cNvSpPr/>
          <p:nvPr/>
        </p:nvSpPr>
        <p:spPr>
          <a:xfrm>
            <a:off x="1785938" y="3500438"/>
            <a:ext cx="2143125" cy="642937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2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49" name="Oval Callout 48"/>
          <p:cNvSpPr/>
          <p:nvPr/>
        </p:nvSpPr>
        <p:spPr>
          <a:xfrm>
            <a:off x="7072313" y="3857625"/>
            <a:ext cx="2357437" cy="642938"/>
          </a:xfrm>
          <a:prstGeom prst="wedgeEllipseCallout">
            <a:avLst>
              <a:gd name="adj1" fmla="val -47367"/>
              <a:gd name="adj2" fmla="val -117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4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50" name="Oval Callout 49"/>
          <p:cNvSpPr/>
          <p:nvPr/>
        </p:nvSpPr>
        <p:spPr>
          <a:xfrm>
            <a:off x="1928813" y="571500"/>
            <a:ext cx="1643062" cy="357188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Accept</a:t>
            </a:r>
            <a:r>
              <a:rPr lang="en-IN" dirty="0">
                <a:latin typeface="Bodoni MT" pitchFamily="18" charset="0"/>
              </a:rPr>
              <a:t> </a:t>
            </a: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798" grpId="0"/>
      <p:bldP spid="11" grpId="0" animBg="1"/>
      <p:bldP spid="33801" grpId="0" animBg="1"/>
      <p:bldP spid="33802" grpId="0"/>
      <p:bldP spid="19" grpId="0" animBg="1"/>
      <p:bldP spid="33814" grpId="0" animBg="1"/>
      <p:bldP spid="33816" grpId="0" animBg="1"/>
      <p:bldP spid="34" grpId="0"/>
      <p:bldP spid="35" grpId="0"/>
      <p:bldP spid="36" grpId="0"/>
      <p:bldP spid="38" grpId="0" animBg="1"/>
      <p:bldP spid="48" grpId="0" animBg="1"/>
      <p:bldP spid="49" grpId="0" animBg="1"/>
      <p:bldP spid="5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F3859B-D55E-4491-AD01-6C8D29C80EB0}" type="slidenum">
              <a:rPr lang="en-US"/>
              <a:pPr>
                <a:defRPr/>
              </a:pPr>
              <a:t>153</a:t>
            </a:fld>
            <a:endParaRPr 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7188" y="928688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33806" name="TextBox 21"/>
          <p:cNvSpPr txBox="1">
            <a:spLocks noChangeArrowheads="1"/>
          </p:cNvSpPr>
          <p:nvPr/>
        </p:nvSpPr>
        <p:spPr bwMode="auto">
          <a:xfrm>
            <a:off x="2000250" y="1098550"/>
            <a:ext cx="1325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E)</a:t>
            </a:r>
            <a:endParaRPr lang="en-US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395663" y="1071563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000250" y="1455738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9" name="TextBox 24"/>
          <p:cNvSpPr txBox="1">
            <a:spLocks noChangeArrowheads="1"/>
          </p:cNvSpPr>
          <p:nvPr/>
        </p:nvSpPr>
        <p:spPr bwMode="auto">
          <a:xfrm>
            <a:off x="2000250" y="1884363"/>
            <a:ext cx="1325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T)</a:t>
            </a:r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395663" y="185737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* 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00250" y="2241550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2" name="TextBox 27"/>
          <p:cNvSpPr txBox="1">
            <a:spLocks noChangeArrowheads="1"/>
          </p:cNvSpPr>
          <p:nvPr/>
        </p:nvSpPr>
        <p:spPr bwMode="auto">
          <a:xfrm rot="937195">
            <a:off x="2982913" y="3240088"/>
            <a:ext cx="1303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( )</a:t>
            </a:r>
            <a:endParaRPr lang="en-US">
              <a:latin typeface="Calibri" pitchFamily="34" charset="0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119688" y="2682875"/>
            <a:ext cx="1309687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000250" y="3071813"/>
            <a:ext cx="31432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7" name="TextBox 47"/>
          <p:cNvSpPr txBox="1">
            <a:spLocks noChangeArrowheads="1"/>
          </p:cNvSpPr>
          <p:nvPr/>
        </p:nvSpPr>
        <p:spPr bwMode="auto">
          <a:xfrm>
            <a:off x="5000625" y="1214438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</a:t>
            </a:r>
            <a:endParaRPr lang="en-US">
              <a:latin typeface="Calibri" pitchFamily="34" charset="0"/>
            </a:endParaRPr>
          </a:p>
        </p:txBody>
      </p:sp>
      <p:sp>
        <p:nvSpPr>
          <p:cNvPr id="33818" name="TextBox 49"/>
          <p:cNvSpPr txBox="1">
            <a:spLocks noChangeArrowheads="1"/>
          </p:cNvSpPr>
          <p:nvPr/>
        </p:nvSpPr>
        <p:spPr bwMode="auto">
          <a:xfrm>
            <a:off x="5000625" y="198755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endParaRPr lang="en-US">
              <a:latin typeface="Calibri" pitchFamily="34" charset="0"/>
            </a:endParaRPr>
          </a:p>
        </p:txBody>
      </p:sp>
      <p:sp>
        <p:nvSpPr>
          <p:cNvPr id="33819" name="TextBox 51"/>
          <p:cNvSpPr txBox="1">
            <a:spLocks noChangeArrowheads="1"/>
          </p:cNvSpPr>
          <p:nvPr/>
        </p:nvSpPr>
        <p:spPr bwMode="auto">
          <a:xfrm>
            <a:off x="6429375" y="3286125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rot="16200000" flipH="1">
            <a:off x="535782" y="3321844"/>
            <a:ext cx="78581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21" name="TextBox 55"/>
          <p:cNvSpPr txBox="1">
            <a:spLocks noChangeArrowheads="1"/>
          </p:cNvSpPr>
          <p:nvPr/>
        </p:nvSpPr>
        <p:spPr bwMode="auto">
          <a:xfrm>
            <a:off x="857250" y="3357563"/>
            <a:ext cx="135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id)</a:t>
            </a:r>
            <a:endParaRPr lang="en-US">
              <a:latin typeface="Calibri" pitchFamily="34" charset="0"/>
            </a:endParaRPr>
          </a:p>
        </p:txBody>
      </p:sp>
      <p:sp>
        <p:nvSpPr>
          <p:cNvPr id="33822" name="TextBox 57"/>
          <p:cNvSpPr txBox="1">
            <a:spLocks noChangeArrowheads="1"/>
          </p:cNvSpPr>
          <p:nvPr/>
        </p:nvSpPr>
        <p:spPr bwMode="auto">
          <a:xfrm>
            <a:off x="1214438" y="3857625"/>
            <a:ext cx="357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endParaRPr lang="en-US">
              <a:latin typeface="Calibri" pitchFamily="34" charset="0"/>
            </a:endParaRPr>
          </a:p>
        </p:txBody>
      </p:sp>
      <p:sp>
        <p:nvSpPr>
          <p:cNvPr id="33823" name="TextBox 27"/>
          <p:cNvSpPr txBox="1">
            <a:spLocks noChangeArrowheads="1"/>
          </p:cNvSpPr>
          <p:nvPr/>
        </p:nvSpPr>
        <p:spPr bwMode="auto">
          <a:xfrm>
            <a:off x="2224088" y="255905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F 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000250" y="2855913"/>
            <a:ext cx="185737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25" name="TextBox 51"/>
          <p:cNvSpPr txBox="1">
            <a:spLocks noChangeArrowheads="1"/>
          </p:cNvSpPr>
          <p:nvPr/>
        </p:nvSpPr>
        <p:spPr bwMode="auto">
          <a:xfrm>
            <a:off x="3857625" y="2643188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5750" y="285750"/>
            <a:ext cx="307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4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28625" y="4714875"/>
            <a:ext cx="307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5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928688" y="5214938"/>
            <a:ext cx="1287462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43" name="Oval Callout 42"/>
          <p:cNvSpPr/>
          <p:nvPr/>
        </p:nvSpPr>
        <p:spPr>
          <a:xfrm>
            <a:off x="2643188" y="5572125"/>
            <a:ext cx="2143125" cy="642938"/>
          </a:xfrm>
          <a:prstGeom prst="wedgeEllipseCallout">
            <a:avLst>
              <a:gd name="adj1" fmla="val -76024"/>
              <a:gd name="adj2" fmla="val -712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6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10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10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10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806" grpId="0"/>
      <p:bldP spid="23" grpId="0" animBg="1"/>
      <p:bldP spid="33809" grpId="0"/>
      <p:bldP spid="26" grpId="0" animBg="1"/>
      <p:bldP spid="33812" grpId="0"/>
      <p:bldP spid="29" grpId="0" animBg="1"/>
      <p:bldP spid="33817" grpId="0" animBg="1"/>
      <p:bldP spid="33818" grpId="0" animBg="1"/>
      <p:bldP spid="33819" grpId="0" animBg="1"/>
      <p:bldP spid="33821" grpId="0"/>
      <p:bldP spid="33822" grpId="0" animBg="1"/>
      <p:bldP spid="33823" grpId="0"/>
      <p:bldP spid="33825" grpId="0" animBg="1"/>
      <p:bldP spid="36" grpId="0"/>
      <p:bldP spid="39" grpId="0"/>
      <p:bldP spid="40" grpId="0" animBg="1"/>
      <p:bldP spid="4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428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DFA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3DE218-4443-4A06-A3DC-C57E3B6AB467}" type="slidenum">
              <a:rPr lang="en-US"/>
              <a:pPr>
                <a:defRPr/>
              </a:pPr>
              <a:t>154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1500" y="857250"/>
            <a:ext cx="1285875" cy="2071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	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	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57250" y="500063"/>
            <a:ext cx="357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43188" y="4286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43188" y="1357313"/>
            <a:ext cx="1539875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714625" y="2286000"/>
            <a:ext cx="1287463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43188" y="2857500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0038" y="5916613"/>
            <a:ext cx="1287462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1857375" y="752475"/>
            <a:ext cx="785813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71688" y="70167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1857375" y="1643063"/>
            <a:ext cx="78581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7" idx="1"/>
          </p:cNvCxnSpPr>
          <p:nvPr/>
        </p:nvCxnSpPr>
        <p:spPr>
          <a:xfrm>
            <a:off x="1857375" y="2214563"/>
            <a:ext cx="857250" cy="255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1678782" y="2678906"/>
            <a:ext cx="1071562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0"/>
          </p:cNvCxnSpPr>
          <p:nvPr/>
        </p:nvCxnSpPr>
        <p:spPr>
          <a:xfrm rot="16200000" flipH="1">
            <a:off x="255587" y="3959226"/>
            <a:ext cx="2987675" cy="927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143125" y="134461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143125" y="200025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143125" y="2701925"/>
            <a:ext cx="260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(</a:t>
            </a: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714480" y="3857628"/>
            <a:ext cx="36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929313" y="357188"/>
            <a:ext cx="1571625" cy="14779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4248150" y="752475"/>
            <a:ext cx="1681163" cy="33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500563" y="500063"/>
            <a:ext cx="3381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+</a:t>
            </a:r>
            <a:endParaRPr lang="en-US">
              <a:latin typeface="Calibri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857875" y="1962150"/>
            <a:ext cx="16049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183063" y="1428750"/>
            <a:ext cx="1674812" cy="747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652963" y="1450975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*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143500" y="4283075"/>
            <a:ext cx="1604963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286250" y="4425950"/>
            <a:ext cx="8572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429125" y="414020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98" name="Curved Connector 97"/>
          <p:cNvCxnSpPr/>
          <p:nvPr/>
        </p:nvCxnSpPr>
        <p:spPr>
          <a:xfrm flipH="1" flipV="1">
            <a:off x="4183063" y="1785938"/>
            <a:ext cx="95250" cy="2330450"/>
          </a:xfrm>
          <a:prstGeom prst="curvedConnector3">
            <a:avLst>
              <a:gd name="adj1" fmla="val -139862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143500" y="328612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9" name="Curved Connector 38"/>
          <p:cNvCxnSpPr>
            <a:stCxn id="18" idx="3"/>
            <a:endCxn id="17" idx="3"/>
          </p:cNvCxnSpPr>
          <p:nvPr/>
        </p:nvCxnSpPr>
        <p:spPr>
          <a:xfrm flipH="1" flipV="1">
            <a:off x="4002088" y="2471738"/>
            <a:ext cx="276225" cy="1539875"/>
          </a:xfrm>
          <a:prstGeom prst="curvedConnector3">
            <a:avLst>
              <a:gd name="adj1" fmla="val -827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4452938" y="2857500"/>
            <a:ext cx="333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7" name="Shape 46"/>
          <p:cNvCxnSpPr>
            <a:stCxn id="18" idx="2"/>
          </p:cNvCxnSpPr>
          <p:nvPr/>
        </p:nvCxnSpPr>
        <p:spPr>
          <a:xfrm rot="5400000" flipH="1" flipV="1">
            <a:off x="3755231" y="4634707"/>
            <a:ext cx="236537" cy="825500"/>
          </a:xfrm>
          <a:prstGeom prst="curvedConnector4">
            <a:avLst>
              <a:gd name="adj1" fmla="val -309943"/>
              <a:gd name="adj2" fmla="val 1358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14813" y="5214938"/>
            <a:ext cx="282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b="1">
                <a:latin typeface="Bodoni MT" pitchFamily="18" charset="0"/>
              </a:rPr>
              <a:t>(</a:t>
            </a:r>
            <a:endParaRPr lang="en-US" b="1">
              <a:latin typeface="Calibri" pitchFamily="34" charset="0"/>
            </a:endParaRPr>
          </a:p>
        </p:txBody>
      </p:sp>
      <p:cxnSp>
        <p:nvCxnSpPr>
          <p:cNvPr id="56" name="Straight Arrow Connector 55"/>
          <p:cNvCxnSpPr>
            <a:endCxn id="19" idx="3"/>
          </p:cNvCxnSpPr>
          <p:nvPr/>
        </p:nvCxnSpPr>
        <p:spPr>
          <a:xfrm rot="5400000">
            <a:off x="2556669" y="5444331"/>
            <a:ext cx="958850" cy="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000375" y="5487988"/>
            <a:ext cx="500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34" grpId="0"/>
      <p:bldP spid="35" grpId="0"/>
      <p:bldP spid="36" grpId="0"/>
      <p:bldP spid="37" grpId="0"/>
      <p:bldP spid="24" grpId="0" animBg="1"/>
      <p:bldP spid="28" grpId="0"/>
      <p:bldP spid="30" grpId="0" animBg="1"/>
      <p:bldP spid="44" grpId="0"/>
      <p:bldP spid="46" grpId="0" animBg="1"/>
      <p:bldP spid="49" grpId="0"/>
      <p:bldP spid="105" grpId="0"/>
      <p:bldP spid="41" grpId="0"/>
      <p:bldP spid="53" grpId="0"/>
      <p:bldP spid="5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01A067-83CF-488F-87A3-375911E8850F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071688" y="844550"/>
            <a:ext cx="132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T)</a:t>
            </a:r>
            <a:endParaRPr lang="en-US">
              <a:latin typeface="Calibri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28625" y="4291013"/>
            <a:ext cx="16049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071688" y="4505325"/>
            <a:ext cx="132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r>
              <a:rPr lang="en-IN">
                <a:latin typeface="Bodoni MT" pitchFamily="18" charset="0"/>
              </a:rPr>
              <a:t>, F)</a:t>
            </a:r>
            <a:endParaRPr lang="en-US">
              <a:latin typeface="Calibri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429000" y="4648200"/>
            <a:ext cx="128587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F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000250" y="4862513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4357688" y="4278313"/>
            <a:ext cx="431800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10</a:t>
            </a:r>
            <a:endParaRPr lang="en-US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714375"/>
            <a:ext cx="1571625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29000" y="714375"/>
            <a:ext cx="1285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00250" y="1143000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9"/>
          <p:cNvSpPr txBox="1">
            <a:spLocks noChangeArrowheads="1"/>
          </p:cNvSpPr>
          <p:nvPr/>
        </p:nvSpPr>
        <p:spPr bwMode="auto">
          <a:xfrm>
            <a:off x="4714875" y="85725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</a:t>
            </a:r>
            <a:endParaRPr lang="en-US">
              <a:latin typeface="Calibri" pitchFamily="34" charset="0"/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224088" y="1546225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F 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00250" y="1857375"/>
            <a:ext cx="18573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/>
          <p:cNvSpPr txBox="1">
            <a:spLocks noChangeArrowheads="1"/>
          </p:cNvSpPr>
          <p:nvPr/>
        </p:nvSpPr>
        <p:spPr bwMode="auto">
          <a:xfrm>
            <a:off x="3857625" y="1630363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678657" y="2321719"/>
            <a:ext cx="78581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5"/>
          <p:cNvSpPr txBox="1">
            <a:spLocks noChangeArrowheads="1"/>
          </p:cNvSpPr>
          <p:nvPr/>
        </p:nvSpPr>
        <p:spPr bwMode="auto">
          <a:xfrm>
            <a:off x="1000125" y="2357438"/>
            <a:ext cx="135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id)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57"/>
          <p:cNvSpPr txBox="1">
            <a:spLocks noChangeArrowheads="1"/>
          </p:cNvSpPr>
          <p:nvPr/>
        </p:nvSpPr>
        <p:spPr bwMode="auto">
          <a:xfrm>
            <a:off x="1357313" y="2857500"/>
            <a:ext cx="357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endParaRPr lang="en-US">
              <a:latin typeface="Calibri" pitchFamily="34" charset="0"/>
            </a:endParaRPr>
          </a:p>
        </p:txBody>
      </p:sp>
      <p:sp>
        <p:nvSpPr>
          <p:cNvPr id="18" name="TextBox 27"/>
          <p:cNvSpPr txBox="1">
            <a:spLocks noChangeArrowheads="1"/>
          </p:cNvSpPr>
          <p:nvPr/>
        </p:nvSpPr>
        <p:spPr bwMode="auto">
          <a:xfrm rot="937195">
            <a:off x="2982913" y="2311400"/>
            <a:ext cx="1303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( )</a:t>
            </a:r>
            <a:endParaRPr lang="en-US">
              <a:latin typeface="Calibri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119688" y="1754188"/>
            <a:ext cx="1309687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000250" y="2143125"/>
            <a:ext cx="31432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1"/>
          <p:cNvSpPr txBox="1">
            <a:spLocks noChangeArrowheads="1"/>
          </p:cNvSpPr>
          <p:nvPr/>
        </p:nvSpPr>
        <p:spPr bwMode="auto">
          <a:xfrm>
            <a:off x="6429375" y="2357438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85750" y="201613"/>
            <a:ext cx="3071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6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28625" y="3702050"/>
            <a:ext cx="307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7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5" name="Oval Callout 34"/>
          <p:cNvSpPr/>
          <p:nvPr/>
        </p:nvSpPr>
        <p:spPr>
          <a:xfrm>
            <a:off x="5286375" y="4429125"/>
            <a:ext cx="2143125" cy="642938"/>
          </a:xfrm>
          <a:prstGeom prst="wedgeEllipseCallout">
            <a:avLst>
              <a:gd name="adj1" fmla="val -81118"/>
              <a:gd name="adj2" fmla="val 136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3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36" name="Oval Callout 35"/>
          <p:cNvSpPr/>
          <p:nvPr/>
        </p:nvSpPr>
        <p:spPr>
          <a:xfrm>
            <a:off x="5286375" y="357188"/>
            <a:ext cx="2143125" cy="642937"/>
          </a:xfrm>
          <a:prstGeom prst="wedgeEllipseCallout">
            <a:avLst>
              <a:gd name="adj1" fmla="val -81754"/>
              <a:gd name="adj2" fmla="val 179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1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rot="16200000" flipH="1">
            <a:off x="831057" y="5322094"/>
            <a:ext cx="78581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5"/>
          <p:cNvSpPr txBox="1">
            <a:spLocks noChangeArrowheads="1"/>
          </p:cNvSpPr>
          <p:nvPr/>
        </p:nvSpPr>
        <p:spPr bwMode="auto">
          <a:xfrm>
            <a:off x="1152525" y="5357813"/>
            <a:ext cx="1357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r>
              <a:rPr lang="en-IN">
                <a:latin typeface="Bodoni MT" pitchFamily="18" charset="0"/>
              </a:rPr>
              <a:t>, id)</a:t>
            </a:r>
            <a:endParaRPr lang="en-US">
              <a:latin typeface="Calibri" pitchFamily="34" charset="0"/>
            </a:endParaRPr>
          </a:p>
        </p:txBody>
      </p:sp>
      <p:sp>
        <p:nvSpPr>
          <p:cNvPr id="33" name="TextBox 57"/>
          <p:cNvSpPr txBox="1">
            <a:spLocks noChangeArrowheads="1"/>
          </p:cNvSpPr>
          <p:nvPr/>
        </p:nvSpPr>
        <p:spPr bwMode="auto">
          <a:xfrm>
            <a:off x="1509713" y="5857875"/>
            <a:ext cx="357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endParaRPr lang="en-US">
              <a:latin typeface="Calibri" pitchFamily="34" charset="0"/>
            </a:endParaRPr>
          </a:p>
        </p:txBody>
      </p:sp>
      <p:sp>
        <p:nvSpPr>
          <p:cNvPr id="34" name="TextBox 27"/>
          <p:cNvSpPr txBox="1">
            <a:spLocks noChangeArrowheads="1"/>
          </p:cNvSpPr>
          <p:nvPr/>
        </p:nvSpPr>
        <p:spPr bwMode="auto">
          <a:xfrm rot="937195">
            <a:off x="3135313" y="5311775"/>
            <a:ext cx="1303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r>
              <a:rPr lang="en-IN">
                <a:latin typeface="Bodoni MT" pitchFamily="18" charset="0"/>
              </a:rPr>
              <a:t>, ( 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152650" y="5143500"/>
            <a:ext cx="31432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51"/>
          <p:cNvSpPr txBox="1">
            <a:spLocks noChangeArrowheads="1"/>
          </p:cNvSpPr>
          <p:nvPr/>
        </p:nvSpPr>
        <p:spPr bwMode="auto">
          <a:xfrm>
            <a:off x="5286375" y="600075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23" grpId="0"/>
      <p:bldP spid="24" grpId="0" animBg="1"/>
      <p:bldP spid="26" grpId="0" animBg="1"/>
      <p:bldP spid="7" grpId="0" animBg="1"/>
      <p:bldP spid="9" grpId="0" animBg="1"/>
      <p:bldP spid="11" grpId="0" animBg="1"/>
      <p:bldP spid="12" grpId="0"/>
      <p:bldP spid="14" grpId="0" animBg="1"/>
      <p:bldP spid="16" grpId="0"/>
      <p:bldP spid="17" grpId="0" animBg="1"/>
      <p:bldP spid="18" grpId="0"/>
      <p:bldP spid="19" grpId="0" animBg="1"/>
      <p:bldP spid="21" grpId="0" animBg="1"/>
      <p:bldP spid="30" grpId="0"/>
      <p:bldP spid="32" grpId="0"/>
      <p:bldP spid="35" grpId="0" animBg="1"/>
      <p:bldP spid="36" grpId="0" animBg="1"/>
      <p:bldP spid="31" grpId="0"/>
      <p:bldP spid="33" grpId="0" animBg="1"/>
      <p:bldP spid="34" grpId="0"/>
      <p:bldP spid="3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D4EB5-AB8E-4983-AD20-78BB2649A523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63" y="928688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750" y="214313"/>
            <a:ext cx="3071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8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143125" y="941388"/>
            <a:ext cx="1303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</a:t>
            </a:r>
            <a:r>
              <a:rPr lang="en-IN">
                <a:latin typeface="Bodoni MT" pitchFamily="18" charset="0"/>
              </a:rPr>
              <a:t>, ) )</a:t>
            </a:r>
            <a:endParaRPr lang="en-US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71875" y="1084263"/>
            <a:ext cx="1285875" cy="3683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Bodoni MT" pitchFamily="18" charset="0"/>
              </a:rPr>
              <a:t>( E )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43125" y="1285875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9"/>
          <p:cNvSpPr txBox="1">
            <a:spLocks noChangeArrowheads="1"/>
          </p:cNvSpPr>
          <p:nvPr/>
        </p:nvSpPr>
        <p:spPr bwMode="auto">
          <a:xfrm>
            <a:off x="4429125" y="714375"/>
            <a:ext cx="431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11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 rot="1659218">
            <a:off x="2071688" y="1808163"/>
            <a:ext cx="1325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</a:t>
            </a:r>
            <a:r>
              <a:rPr lang="en-IN">
                <a:latin typeface="Bodoni MT" pitchFamily="18" charset="0"/>
              </a:rPr>
              <a:t>, +)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429000" y="1736725"/>
            <a:ext cx="1285875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4714875" y="2093913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71625" y="1571625"/>
            <a:ext cx="1857375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Callout 22"/>
          <p:cNvSpPr/>
          <p:nvPr/>
        </p:nvSpPr>
        <p:spPr>
          <a:xfrm>
            <a:off x="5286375" y="357188"/>
            <a:ext cx="2143125" cy="642937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5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14313" y="3643313"/>
            <a:ext cx="3071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9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71500" y="4357688"/>
            <a:ext cx="16430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 </a:t>
            </a:r>
            <a:r>
              <a:rPr lang="en-IN">
                <a:latin typeface="Bodoni MT" pitchFamily="18" charset="0"/>
              </a:rPr>
              <a:t>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86000" y="4416425"/>
            <a:ext cx="1341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</a:t>
            </a:r>
            <a:r>
              <a:rPr lang="en-IN">
                <a:latin typeface="Bodoni MT" pitchFamily="18" charset="0"/>
              </a:rPr>
              <a:t>, * )</a:t>
            </a:r>
            <a:endParaRPr lang="en-US">
              <a:latin typeface="Calibri" pitchFamily="34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643313" y="4559300"/>
            <a:ext cx="1285875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F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14563" y="4762500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9"/>
          <p:cNvSpPr txBox="1">
            <a:spLocks noChangeArrowheads="1"/>
          </p:cNvSpPr>
          <p:nvPr/>
        </p:nvSpPr>
        <p:spPr bwMode="auto">
          <a:xfrm>
            <a:off x="4929188" y="4786313"/>
            <a:ext cx="357187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2" grpId="0" animBg="1"/>
      <p:bldP spid="15" grpId="0"/>
      <p:bldP spid="16" grpId="0" animBg="1"/>
      <p:bldP spid="18" grpId="0" animBg="1"/>
      <p:bldP spid="23" grpId="0" animBg="1"/>
      <p:bldP spid="24" grpId="0"/>
      <p:bldP spid="25" grpId="0" animBg="1"/>
      <p:bldP spid="26" grpId="0"/>
      <p:bldP spid="27" grpId="0" animBg="1"/>
      <p:bldP spid="2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428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DFA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DB5609-EC50-4047-9CE4-DEE26BAC1E22}" type="slidenum">
              <a:rPr lang="en-US"/>
              <a:pPr>
                <a:defRPr/>
              </a:pPr>
              <a:t>157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28688"/>
            <a:ext cx="1285875" cy="2071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	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	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5750" y="571500"/>
            <a:ext cx="357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71688" y="500063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71688" y="1428750"/>
            <a:ext cx="1539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143125" y="2344738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71688" y="2928938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00125" y="6059488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1285875" y="823913"/>
            <a:ext cx="785813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500188" y="77311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1285875" y="1714500"/>
            <a:ext cx="78581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285875" y="2286000"/>
            <a:ext cx="857250" cy="255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1107281" y="2750344"/>
            <a:ext cx="1071563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0"/>
          </p:cNvCxnSpPr>
          <p:nvPr/>
        </p:nvCxnSpPr>
        <p:spPr>
          <a:xfrm rot="16200000" flipH="1">
            <a:off x="-314325" y="4102101"/>
            <a:ext cx="2987675" cy="927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571625" y="141605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571625" y="2071688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571625" y="2773363"/>
            <a:ext cx="260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(</a:t>
            </a: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071563" y="4000500"/>
            <a:ext cx="368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428625"/>
            <a:ext cx="1571625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3676650" y="823913"/>
            <a:ext cx="89535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929063" y="571500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+</a:t>
            </a:r>
            <a:endParaRPr lang="en-US">
              <a:latin typeface="Calibri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072063" y="2290763"/>
            <a:ext cx="1604962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1563" y="1500188"/>
            <a:ext cx="14605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071938" y="1703388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*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572000" y="4497388"/>
            <a:ext cx="16049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14750" y="4784725"/>
            <a:ext cx="8572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857625" y="448786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98" name="Curved Connector 97"/>
          <p:cNvCxnSpPr/>
          <p:nvPr/>
        </p:nvCxnSpPr>
        <p:spPr>
          <a:xfrm flipH="1" flipV="1">
            <a:off x="3611563" y="2027238"/>
            <a:ext cx="95250" cy="2330450"/>
          </a:xfrm>
          <a:prstGeom prst="curvedConnector3">
            <a:avLst>
              <a:gd name="adj1" fmla="val -10404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4357688" y="335756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9" name="Curved Connector 38"/>
          <p:cNvCxnSpPr>
            <a:stCxn id="18" idx="3"/>
          </p:cNvCxnSpPr>
          <p:nvPr/>
        </p:nvCxnSpPr>
        <p:spPr>
          <a:xfrm flipH="1" flipV="1">
            <a:off x="3430588" y="2543175"/>
            <a:ext cx="276225" cy="1539875"/>
          </a:xfrm>
          <a:prstGeom prst="curvedConnector3">
            <a:avLst>
              <a:gd name="adj1" fmla="val -827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81438" y="2928938"/>
            <a:ext cx="333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7" name="Shape 46"/>
          <p:cNvCxnSpPr>
            <a:stCxn id="18" idx="2"/>
          </p:cNvCxnSpPr>
          <p:nvPr/>
        </p:nvCxnSpPr>
        <p:spPr>
          <a:xfrm rot="5400000" flipH="1" flipV="1">
            <a:off x="3183731" y="4706144"/>
            <a:ext cx="236538" cy="825500"/>
          </a:xfrm>
          <a:prstGeom prst="curvedConnector4">
            <a:avLst>
              <a:gd name="adj1" fmla="val -309943"/>
              <a:gd name="adj2" fmla="val 1358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3643313" y="5286375"/>
            <a:ext cx="282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b="1">
                <a:latin typeface="Bodoni MT" pitchFamily="18" charset="0"/>
              </a:rPr>
              <a:t>(</a:t>
            </a:r>
            <a:endParaRPr lang="en-US" b="1">
              <a:latin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1964532" y="5464969"/>
            <a:ext cx="857250" cy="357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2000250" y="5559425"/>
            <a:ext cx="500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6557963" y="4773613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 ) </a:t>
            </a:r>
            <a:endParaRPr lang="en-US">
              <a:latin typeface="Calibri" pitchFamily="34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143750" y="4916488"/>
            <a:ext cx="1500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I</a:t>
            </a:r>
            <a:r>
              <a:rPr lang="en-IN" baseline="-25000">
                <a:latin typeface="Bodoni MT" pitchFamily="18" charset="0"/>
              </a:rPr>
              <a:t>11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Bodoni MT" pitchFamily="18" charset="0"/>
              </a:rPr>
              <a:t>(E )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45" name="Straight Arrow Connector 44"/>
          <p:cNvCxnSpPr>
            <a:endCxn id="43" idx="1"/>
          </p:cNvCxnSpPr>
          <p:nvPr/>
        </p:nvCxnSpPr>
        <p:spPr>
          <a:xfrm>
            <a:off x="6143625" y="5072063"/>
            <a:ext cx="1000125" cy="30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6715125" y="34163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+</a:t>
            </a:r>
            <a:endParaRPr lang="en-US"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143625" y="996950"/>
            <a:ext cx="6810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391275" y="711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6786563" y="639763"/>
            <a:ext cx="1500187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 </a:t>
            </a:r>
            <a:r>
              <a:rPr lang="en-IN">
                <a:latin typeface="Bodoni MT" pitchFamily="18" charset="0"/>
              </a:rPr>
              <a:t>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E+T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cxnSp>
        <p:nvCxnSpPr>
          <p:cNvPr id="77" name="Curved Connector 76"/>
          <p:cNvCxnSpPr>
            <a:stCxn id="46" idx="3"/>
            <a:endCxn id="24" idx="3"/>
          </p:cNvCxnSpPr>
          <p:nvPr/>
        </p:nvCxnSpPr>
        <p:spPr>
          <a:xfrm flipH="1" flipV="1">
            <a:off x="6143625" y="1168400"/>
            <a:ext cx="33338" cy="3652838"/>
          </a:xfrm>
          <a:prstGeom prst="curvedConnector3">
            <a:avLst>
              <a:gd name="adj1" fmla="val -26919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5400000">
            <a:off x="6376194" y="1375569"/>
            <a:ext cx="1000125" cy="820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7072313" y="1416050"/>
            <a:ext cx="298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*</a:t>
            </a:r>
            <a:endParaRPr lang="en-US">
              <a:latin typeface="Calibri" pitchFamily="34" charset="0"/>
            </a:endParaRPr>
          </a:p>
        </p:txBody>
      </p:sp>
      <p:cxnSp>
        <p:nvCxnSpPr>
          <p:cNvPr id="91" name="Straight Arrow Connector 90"/>
          <p:cNvCxnSpPr>
            <a:stCxn id="30" idx="3"/>
          </p:cNvCxnSpPr>
          <p:nvPr/>
        </p:nvCxnSpPr>
        <p:spPr>
          <a:xfrm>
            <a:off x="6677025" y="2752725"/>
            <a:ext cx="895350" cy="33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7215188" y="2428875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7572375" y="2559050"/>
            <a:ext cx="1500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10 </a:t>
            </a:r>
            <a:r>
              <a:rPr lang="en-IN">
                <a:latin typeface="Bodoni MT" pitchFamily="18" charset="0"/>
              </a:rPr>
              <a:t>:T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T* F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rot="10800000" flipV="1">
            <a:off x="3429000" y="1928813"/>
            <a:ext cx="1500188" cy="500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10800000" flipV="1">
            <a:off x="3429000" y="1928813"/>
            <a:ext cx="1785938" cy="1000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5400000">
            <a:off x="1643063" y="2643188"/>
            <a:ext cx="4357687" cy="2928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0800000" flipV="1">
            <a:off x="3714750" y="3214688"/>
            <a:ext cx="2000250" cy="714375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10800000" flipV="1">
            <a:off x="2286000" y="3214688"/>
            <a:ext cx="3857625" cy="314325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34" grpId="0"/>
      <p:bldP spid="35" grpId="0"/>
      <p:bldP spid="36" grpId="0"/>
      <p:bldP spid="37" grpId="0"/>
      <p:bldP spid="24" grpId="0" animBg="1"/>
      <p:bldP spid="28" grpId="0"/>
      <p:bldP spid="30" grpId="0" animBg="1"/>
      <p:bldP spid="44" grpId="0"/>
      <p:bldP spid="46" grpId="0" animBg="1"/>
      <p:bldP spid="49" grpId="0"/>
      <p:bldP spid="105" grpId="0"/>
      <p:bldP spid="41" grpId="0"/>
      <p:bldP spid="53" grpId="0"/>
      <p:bldP spid="59" grpId="0"/>
      <p:bldP spid="42" grpId="0"/>
      <p:bldP spid="43" grpId="0" animBg="1"/>
      <p:bldP spid="60" grpId="0"/>
      <p:bldP spid="71" grpId="0"/>
      <p:bldP spid="73" grpId="0" animBg="1"/>
      <p:bldP spid="90" grpId="0"/>
      <p:bldP spid="92" grpId="0"/>
      <p:bldP spid="95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IN" sz="4000" smtClean="0"/>
              <a:t>Collection of set of items</a:t>
            </a:r>
            <a:endParaRPr lang="en-US" sz="40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4A14D5-BAEE-4D84-927D-58F66FB47D8E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5750" y="571500"/>
            <a:ext cx="1643063" cy="2071688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I</a:t>
            </a:r>
            <a:r>
              <a:rPr lang="en-IN" baseline="-25000" dirty="0">
                <a:latin typeface="Bodoni MT" pitchFamily="18" charset="0"/>
              </a:rPr>
              <a:t>0</a:t>
            </a:r>
            <a:r>
              <a:rPr lang="en-IN" dirty="0">
                <a:latin typeface="Bodoni MT" pitchFamily="18" charset="0"/>
              </a:rPr>
              <a:t> : 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4313" y="32861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7188" y="4425950"/>
            <a:ext cx="1539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7188" y="5416550"/>
            <a:ext cx="15716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429000" y="500063"/>
            <a:ext cx="1785938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357563" y="3214688"/>
            <a:ext cx="1500187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14750" y="4429125"/>
            <a:ext cx="1714500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929313" y="642938"/>
            <a:ext cx="1604962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357938" y="1928813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929313" y="5845175"/>
            <a:ext cx="1500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I</a:t>
            </a:r>
            <a:r>
              <a:rPr lang="en-IN" baseline="-25000">
                <a:latin typeface="Bodoni MT" pitchFamily="18" charset="0"/>
              </a:rPr>
              <a:t>11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Bodoni MT" pitchFamily="18" charset="0"/>
              </a:rPr>
              <a:t>(E )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46800" y="3357563"/>
            <a:ext cx="16430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 </a:t>
            </a:r>
            <a:r>
              <a:rPr lang="en-IN">
                <a:latin typeface="Bodoni MT" pitchFamily="18" charset="0"/>
              </a:rPr>
              <a:t>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E+T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857875" y="4572000"/>
            <a:ext cx="1500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10 </a:t>
            </a:r>
            <a:r>
              <a:rPr lang="en-IN">
                <a:latin typeface="Bodoni MT" pitchFamily="18" charset="0"/>
              </a:rPr>
              <a:t>:T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T* F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1714500" y="2643188"/>
            <a:ext cx="1643063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Goal! Parser Announce Accept</a:t>
            </a: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2" name="Oval Callout 21"/>
          <p:cNvSpPr/>
          <p:nvPr/>
        </p:nvSpPr>
        <p:spPr>
          <a:xfrm>
            <a:off x="1857375" y="3857625"/>
            <a:ext cx="1643063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2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4" name="Oval Callout 23"/>
          <p:cNvSpPr/>
          <p:nvPr/>
        </p:nvSpPr>
        <p:spPr>
          <a:xfrm>
            <a:off x="1857375" y="4786313"/>
            <a:ext cx="1643063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4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5" name="Oval Callout 24"/>
          <p:cNvSpPr/>
          <p:nvPr/>
        </p:nvSpPr>
        <p:spPr>
          <a:xfrm>
            <a:off x="4748213" y="2643188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6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6" name="Oval Callout 25"/>
          <p:cNvSpPr/>
          <p:nvPr/>
        </p:nvSpPr>
        <p:spPr>
          <a:xfrm>
            <a:off x="7786688" y="2571750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1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7" name="Oval Callout 26"/>
          <p:cNvSpPr/>
          <p:nvPr/>
        </p:nvSpPr>
        <p:spPr>
          <a:xfrm>
            <a:off x="7500938" y="4000500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3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8" name="Oval Callout 27"/>
          <p:cNvSpPr/>
          <p:nvPr/>
        </p:nvSpPr>
        <p:spPr>
          <a:xfrm>
            <a:off x="7643813" y="5143500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5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EC3484-9C14-4D19-AEC7-C8E80B057C6C}" type="slidenum">
              <a:rPr lang="en-US"/>
              <a:pPr>
                <a:defRPr/>
              </a:pPr>
              <a:t>159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7929562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71414"/>
            <a:ext cx="692948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Notational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85794"/>
            <a:ext cx="8572560" cy="5500726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 smtClean="0"/>
              <a:t>These symbols are terminals: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Lower-case letters early in the alphabet such as a, b, c.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Operator symbols such as +, -, etc.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Punctuation symbols such as parentheses, comma etc.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Digits 0,1,…,9.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Boldface strings such as </a:t>
            </a:r>
            <a:r>
              <a:rPr lang="en-US" sz="2400" b="1" dirty="0" smtClean="0"/>
              <a:t>id</a:t>
            </a:r>
            <a:r>
              <a:rPr lang="en-US" sz="2400" dirty="0" smtClean="0"/>
              <a:t> or </a:t>
            </a:r>
            <a:r>
              <a:rPr lang="en-US" sz="2400" b="1" dirty="0" smtClean="0"/>
              <a:t>if</a:t>
            </a:r>
            <a:r>
              <a:rPr lang="en-US" sz="2400" dirty="0" smtClean="0"/>
              <a:t> (keywords)</a:t>
            </a:r>
          </a:p>
          <a:p>
            <a:pPr marL="514350" indent="-514350" algn="just">
              <a:buNone/>
            </a:pPr>
            <a:r>
              <a:rPr lang="en-US" sz="2400" dirty="0" smtClean="0"/>
              <a:t>	</a:t>
            </a:r>
          </a:p>
          <a:p>
            <a:pPr marL="549275" indent="-514350" algn="just">
              <a:buNone/>
            </a:pPr>
            <a:r>
              <a:rPr lang="en-US" sz="2400" dirty="0" smtClean="0"/>
              <a:t>2.    These symbols are non-terminals: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Upper-case letters early in the alphabet such as A, B, C..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The letter </a:t>
            </a:r>
            <a:r>
              <a:rPr lang="en-US" sz="2400" i="1" dirty="0" smtClean="0"/>
              <a:t>S</a:t>
            </a:r>
            <a:r>
              <a:rPr lang="en-US" sz="2400" dirty="0" smtClean="0"/>
              <a:t>, when it appears is usually the start symbol.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Lower-case italic names such as </a:t>
            </a:r>
            <a:r>
              <a:rPr lang="en-US" sz="2400" i="1" dirty="0" smtClean="0"/>
              <a:t>expr or stmt</a:t>
            </a:r>
            <a:r>
              <a:rPr lang="en-US" sz="24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8300"/>
          </a:xfrm>
        </p:spPr>
        <p:txBody>
          <a:bodyPr>
            <a:normAutofit fontScale="90000"/>
          </a:bodyPr>
          <a:lstStyle/>
          <a:p>
            <a:r>
              <a:rPr lang="en-IN" sz="4000" smtClean="0"/>
              <a:t>Parsing Table</a:t>
            </a:r>
            <a:endParaRPr lang="en-US" sz="40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C7827-D394-467B-809B-1DEBA9C585AC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71625" y="714375"/>
          <a:ext cx="685805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70"/>
                <a:gridCol w="594740"/>
                <a:gridCol w="685805"/>
                <a:gridCol w="685805"/>
                <a:gridCol w="685805"/>
                <a:gridCol w="685805"/>
                <a:gridCol w="685805"/>
                <a:gridCol w="685805"/>
                <a:gridCol w="685805"/>
                <a:gridCol w="685805"/>
              </a:tblGrid>
              <a:tr h="353827">
                <a:tc rowSpan="2">
                  <a:txBody>
                    <a:bodyPr/>
                    <a:lstStyle/>
                    <a:p>
                      <a:pPr algn="ctr"/>
                      <a:endParaRPr lang="en-IN" sz="2000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State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GOTO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(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E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acc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s7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8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9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8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s11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9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s7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383" name="Rectangle 7"/>
          <p:cNvSpPr>
            <a:spLocks noChangeArrowheads="1"/>
          </p:cNvSpPr>
          <p:nvPr/>
        </p:nvSpPr>
        <p:spPr bwMode="auto">
          <a:xfrm>
            <a:off x="142875" y="1500188"/>
            <a:ext cx="1571625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 sz="1600">
                <a:latin typeface="Bodoni MT" pitchFamily="18" charset="0"/>
              </a:rPr>
              <a:t>1.E</a:t>
            </a:r>
            <a:r>
              <a:rPr lang="en-IN" sz="1600">
                <a:cs typeface="Calibri" pitchFamily="34" charset="0"/>
              </a:rPr>
              <a:t>→</a:t>
            </a:r>
            <a:r>
              <a:rPr lang="en-IN" sz="1600">
                <a:latin typeface="Bodoni MT" pitchFamily="18" charset="0"/>
              </a:rPr>
              <a:t>E + T</a:t>
            </a:r>
          </a:p>
          <a:p>
            <a:pPr algn="just"/>
            <a:r>
              <a:rPr lang="en-IN" sz="1600">
                <a:latin typeface="Bodoni MT" pitchFamily="18" charset="0"/>
              </a:rPr>
              <a:t>2.E</a:t>
            </a:r>
            <a:r>
              <a:rPr lang="en-IN" sz="1600">
                <a:cs typeface="Calibri" pitchFamily="34" charset="0"/>
              </a:rPr>
              <a:t>→</a:t>
            </a:r>
            <a:r>
              <a:rPr lang="en-IN" sz="1600">
                <a:latin typeface="Bodoni MT" pitchFamily="18" charset="0"/>
              </a:rPr>
              <a:t>T</a:t>
            </a:r>
          </a:p>
          <a:p>
            <a:pPr algn="just"/>
            <a:r>
              <a:rPr lang="en-IN" sz="1600">
                <a:latin typeface="Bodoni MT" pitchFamily="18" charset="0"/>
              </a:rPr>
              <a:t>3.T</a:t>
            </a:r>
            <a:r>
              <a:rPr lang="en-IN" sz="1600">
                <a:cs typeface="Calibri" pitchFamily="34" charset="0"/>
              </a:rPr>
              <a:t>→</a:t>
            </a:r>
            <a:r>
              <a:rPr lang="en-IN" sz="1600">
                <a:latin typeface="Bodoni MT" pitchFamily="18" charset="0"/>
              </a:rPr>
              <a:t>T * F</a:t>
            </a:r>
          </a:p>
          <a:p>
            <a:pPr algn="just"/>
            <a:r>
              <a:rPr lang="en-IN" sz="1600">
                <a:latin typeface="Bodoni MT" pitchFamily="18" charset="0"/>
              </a:rPr>
              <a:t>4.T</a:t>
            </a:r>
            <a:r>
              <a:rPr lang="en-IN" sz="1600">
                <a:cs typeface="Calibri" pitchFamily="34" charset="0"/>
              </a:rPr>
              <a:t>→</a:t>
            </a:r>
            <a:r>
              <a:rPr lang="en-IN" sz="1600">
                <a:latin typeface="Bodoni MT" pitchFamily="18" charset="0"/>
              </a:rPr>
              <a:t>F	   5.F</a:t>
            </a:r>
            <a:r>
              <a:rPr lang="en-IN" sz="1600">
                <a:cs typeface="Calibri" pitchFamily="34" charset="0"/>
              </a:rPr>
              <a:t>→</a:t>
            </a:r>
            <a:r>
              <a:rPr lang="en-IN" sz="1600">
                <a:latin typeface="Bodoni MT" pitchFamily="18" charset="0"/>
              </a:rPr>
              <a:t>(E)</a:t>
            </a:r>
          </a:p>
          <a:p>
            <a:pPr algn="just"/>
            <a:r>
              <a:rPr lang="en-IN" sz="1600">
                <a:latin typeface="Bodoni MT" pitchFamily="18" charset="0"/>
              </a:rPr>
              <a:t>6.F</a:t>
            </a:r>
            <a:r>
              <a:rPr lang="en-IN" sz="1600">
                <a:cs typeface="Calibri" pitchFamily="34" charset="0"/>
              </a:rPr>
              <a:t>→</a:t>
            </a:r>
            <a:r>
              <a:rPr lang="en-IN" sz="1600" b="1">
                <a:latin typeface="Bodoni MT" pitchFamily="18" charset="0"/>
              </a:rPr>
              <a:t>id</a:t>
            </a:r>
          </a:p>
          <a:p>
            <a:pPr algn="just"/>
            <a:endParaRPr lang="en-IN" sz="1600" b="1">
              <a:latin typeface="Bodoni MT" pitchFamily="18" charset="0"/>
            </a:endParaRPr>
          </a:p>
          <a:p>
            <a:pPr algn="just"/>
            <a:r>
              <a:rPr lang="en-IN" sz="1600" b="1">
                <a:latin typeface="Bodoni MT" pitchFamily="18" charset="0"/>
              </a:rPr>
              <a:t>FOLLOW(E)     = {+,),$ }</a:t>
            </a:r>
          </a:p>
          <a:p>
            <a:pPr algn="just"/>
            <a:r>
              <a:rPr lang="en-IN" sz="1600" b="1">
                <a:latin typeface="Bodoni MT" pitchFamily="18" charset="0"/>
              </a:rPr>
              <a:t>FOLLOW(T) ={*,+,) ,$}</a:t>
            </a:r>
          </a:p>
          <a:p>
            <a:pPr algn="just"/>
            <a:r>
              <a:rPr lang="en-IN" sz="1600" b="1">
                <a:latin typeface="Bodoni MT" pitchFamily="18" charset="0"/>
              </a:rPr>
              <a:t>FOLLOW(F) ={*,+,) ,$}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31894-9075-4E25-9080-F66037A553D9}" type="slidenum">
              <a:rPr lang="en-US"/>
              <a:pPr>
                <a:defRPr/>
              </a:pPr>
              <a:t>161</a:t>
            </a:fld>
            <a:endParaRPr lang="en-US"/>
          </a:p>
        </p:txBody>
      </p: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500063"/>
            <a:ext cx="7929563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7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357187"/>
          </a:xfrm>
        </p:spPr>
        <p:txBody>
          <a:bodyPr>
            <a:normAutofit fontScale="90000"/>
          </a:bodyPr>
          <a:lstStyle/>
          <a:p>
            <a:r>
              <a:rPr lang="en-IN" sz="4000" smtClean="0"/>
              <a:t>Moves of LR parser on id*id+id</a:t>
            </a:r>
            <a:endParaRPr lang="en-US" sz="40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1279E6-2523-4BAC-97C2-C234E1C689CE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636588"/>
          <a:ext cx="5905519" cy="5649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01"/>
                <a:gridCol w="1500198"/>
                <a:gridCol w="2857520"/>
              </a:tblGrid>
              <a:tr h="35808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Stack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Input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Action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1793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     Shift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3223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id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 Reduce by </a:t>
                      </a:r>
                      <a:r>
                        <a:rPr lang="en-IN" sz="1800" dirty="0" err="1" smtClean="0">
                          <a:latin typeface="Bodoni MT" pitchFamily="18" charset="0"/>
                        </a:rPr>
                        <a:t>F</a:t>
                      </a:r>
                      <a:r>
                        <a:rPr lang="en-IN" sz="1800" dirty="0" err="1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dirty="0" err="1" smtClean="0">
                          <a:latin typeface="Bodoni MT" pitchFamily="18" charset="0"/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F 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s7  Shift 7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 * 7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     Shift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 * 7 id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 Reduce by </a:t>
                      </a:r>
                      <a:r>
                        <a:rPr lang="en-IN" sz="1800" dirty="0" err="1" smtClean="0">
                          <a:latin typeface="Bodoni MT" pitchFamily="18" charset="0"/>
                        </a:rPr>
                        <a:t>F</a:t>
                      </a:r>
                      <a:r>
                        <a:rPr lang="en-IN" sz="1800" dirty="0" err="1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dirty="0" err="1" smtClean="0">
                          <a:latin typeface="Bodoni MT" pitchFamily="18" charset="0"/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 * 7 F 10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T*F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T 2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E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s6     Shift 6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     Shift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id 5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 Reduce by </a:t>
                      </a:r>
                      <a:r>
                        <a:rPr lang="en-IN" sz="1800" dirty="0" err="1" smtClean="0">
                          <a:latin typeface="Bodoni MT" pitchFamily="18" charset="0"/>
                        </a:rPr>
                        <a:t>F</a:t>
                      </a:r>
                      <a:r>
                        <a:rPr lang="en-IN" sz="1800" dirty="0" err="1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dirty="0" err="1" smtClean="0">
                          <a:latin typeface="Bodoni MT" pitchFamily="18" charset="0"/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F 3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T 9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E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E+T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E 1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Accept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2C2D0-E4C9-4499-ABAE-FA5BDDD2A9D0}" type="slidenum">
              <a:rPr lang="en-US"/>
              <a:pPr>
                <a:defRPr/>
              </a:pPr>
              <a:t>163</a:t>
            </a:fld>
            <a:endParaRPr lang="en-US"/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71414"/>
            <a:ext cx="7929563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5" y="6000768"/>
            <a:ext cx="21240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41910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Problem-2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Construct the SLR parsing table and parse the string </a:t>
            </a:r>
            <a:r>
              <a:rPr lang="en-US" u="sng" dirty="0" err="1" smtClean="0">
                <a:solidFill>
                  <a:srgbClr val="FF0066"/>
                </a:solidFill>
              </a:rPr>
              <a:t>abab</a:t>
            </a:r>
            <a:r>
              <a:rPr lang="en-US" u="sng" dirty="0" smtClean="0">
                <a:solidFill>
                  <a:srgbClr val="FF0066"/>
                </a:solidFill>
              </a:rPr>
              <a:t> </a:t>
            </a:r>
            <a:r>
              <a:rPr lang="en-US" dirty="0" smtClean="0"/>
              <a:t>for the following grammar</a:t>
            </a:r>
          </a:p>
          <a:p>
            <a:pPr>
              <a:buNone/>
            </a:pPr>
            <a:r>
              <a:rPr lang="en-US" dirty="0" smtClean="0"/>
              <a:t>S -&gt; AA</a:t>
            </a:r>
          </a:p>
          <a:p>
            <a:pPr>
              <a:buNone/>
            </a:pPr>
            <a:r>
              <a:rPr lang="en-US" dirty="0" smtClean="0"/>
              <a:t>A -&gt; </a:t>
            </a:r>
            <a:r>
              <a:rPr lang="en-US" dirty="0" err="1" smtClean="0"/>
              <a:t>aA</a:t>
            </a:r>
            <a:r>
              <a:rPr lang="en-US" dirty="0" smtClean="0"/>
              <a:t> | b</a:t>
            </a:r>
          </a:p>
          <a:p>
            <a:pPr>
              <a:buNone/>
            </a:pPr>
            <a:r>
              <a:rPr lang="en-US" u="sng" dirty="0" err="1" smtClean="0"/>
              <a:t>Soln</a:t>
            </a:r>
            <a:r>
              <a:rPr lang="en-US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u="sng" dirty="0" smtClean="0"/>
              <a:t>Augmented Grammar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200" y="4495800"/>
            <a:ext cx="2743200" cy="1524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r>
              <a:rPr lang="en-US" sz="3200" dirty="0" smtClean="0"/>
              <a:t>S</a:t>
            </a:r>
            <a:r>
              <a:rPr lang="en-US" sz="3200" baseline="30000" dirty="0" smtClean="0"/>
              <a:t>’</a:t>
            </a:r>
            <a:r>
              <a:rPr lang="en-US" sz="3200" dirty="0" smtClean="0"/>
              <a:t>-&gt; S</a:t>
            </a:r>
          </a:p>
          <a:p>
            <a:pPr>
              <a:buNone/>
            </a:pPr>
            <a:r>
              <a:rPr lang="en-US" sz="3200" dirty="0" smtClean="0"/>
              <a:t>S -&gt; AA</a:t>
            </a:r>
          </a:p>
          <a:p>
            <a:pPr>
              <a:buNone/>
            </a:pPr>
            <a:r>
              <a:rPr lang="en-US" sz="3200" dirty="0" smtClean="0"/>
              <a:t>A -&gt; </a:t>
            </a:r>
            <a:r>
              <a:rPr lang="en-US" sz="3200" dirty="0" err="1" smtClean="0"/>
              <a:t>aA</a:t>
            </a:r>
            <a:r>
              <a:rPr lang="en-US" sz="3200" dirty="0" smtClean="0"/>
              <a:t> | b</a:t>
            </a:r>
          </a:p>
          <a:p>
            <a:pPr algn="ctr"/>
            <a:endParaRPr lang="en-US" sz="3200" dirty="0"/>
          </a:p>
        </p:txBody>
      </p:sp>
      <p:pic>
        <p:nvPicPr>
          <p:cNvPr id="5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LR (0) Items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533400" y="990600"/>
            <a:ext cx="2057400" cy="129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</a:t>
            </a:r>
            <a:r>
              <a:rPr lang="en-US" sz="2400" baseline="30000" dirty="0" smtClean="0"/>
              <a:t>’</a:t>
            </a:r>
            <a:r>
              <a:rPr lang="en-US" sz="2400" dirty="0" smtClean="0"/>
              <a:t>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S</a:t>
            </a:r>
          </a:p>
          <a:p>
            <a:pPr>
              <a:buNone/>
            </a:pPr>
            <a:r>
              <a:rPr lang="en-US" sz="2400" dirty="0" smtClean="0"/>
              <a:t>S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AA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 </a:t>
            </a:r>
            <a:r>
              <a:rPr lang="en-US" sz="2400" dirty="0" smtClean="0"/>
              <a:t>b</a:t>
            </a:r>
          </a:p>
          <a:p>
            <a:pPr algn="ctr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0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362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S)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819400"/>
            <a:ext cx="2133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</a:t>
            </a:r>
            <a:r>
              <a:rPr lang="en-US" sz="2400" baseline="30000" dirty="0" smtClean="0"/>
              <a:t>’</a:t>
            </a:r>
            <a:r>
              <a:rPr lang="en-US" sz="2400" dirty="0" smtClean="0"/>
              <a:t>-&gt; S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1054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886200"/>
            <a:ext cx="21336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 -&gt; A</a:t>
            </a:r>
            <a:r>
              <a:rPr lang="en-IN" sz="2400" b="1" dirty="0" smtClean="0">
                <a:latin typeface="Bodoni MT" pitchFamily="18" charset="0"/>
              </a:rPr>
              <a:t> • </a:t>
            </a:r>
            <a:r>
              <a:rPr lang="en-US" sz="2400" dirty="0" smtClean="0"/>
              <a:t>A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r>
              <a:rPr lang="en-US" sz="2400" dirty="0" smtClean="0"/>
              <a:t> b</a:t>
            </a:r>
          </a:p>
          <a:p>
            <a:pPr algn="ctr"/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1148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2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410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3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5638800"/>
            <a:ext cx="2057400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 smtClean="0"/>
              <a:t>A -&gt; a</a:t>
            </a:r>
            <a:r>
              <a:rPr lang="en-IN" sz="2400" b="1" dirty="0" smtClean="0">
                <a:latin typeface="Bodoni MT" pitchFamily="18" charset="0"/>
              </a:rPr>
              <a:t> • </a:t>
            </a:r>
            <a:r>
              <a:rPr lang="en-US" sz="2400" dirty="0" smtClean="0"/>
              <a:t>A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429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6600" y="6858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b)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2800" y="1219200"/>
            <a:ext cx="16002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b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743200" y="10668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276600" y="1752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2286000"/>
            <a:ext cx="1600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 -&gt; AA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352800" y="2971801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2800" y="3581400"/>
            <a:ext cx="1752600" cy="129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a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A</a:t>
            </a:r>
          </a:p>
          <a:p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b</a:t>
            </a:r>
          </a:p>
          <a:p>
            <a:pPr algn="ctr"/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743200" y="22170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5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819400" y="38100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3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352800" y="4953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, b)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2800" y="5486400"/>
            <a:ext cx="18288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b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19400" y="54102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72200" y="762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48400" y="1371600"/>
            <a:ext cx="1981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 smtClean="0"/>
              <a:t>A -&gt; </a:t>
            </a:r>
            <a:r>
              <a:rPr lang="en-US" sz="2400" dirty="0" err="1" smtClean="0"/>
              <a:t>aA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r>
              <a:rPr lang="en-US" sz="2400" dirty="0" smtClean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62600" y="12954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6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248400" y="1905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72200" y="2514600"/>
            <a:ext cx="2057400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 smtClean="0"/>
              <a:t>A -&gt; a</a:t>
            </a:r>
            <a:r>
              <a:rPr lang="en-IN" sz="2400" b="1" dirty="0" smtClean="0">
                <a:latin typeface="Bodoni MT" pitchFamily="18" charset="0"/>
              </a:rPr>
              <a:t> • </a:t>
            </a:r>
            <a:r>
              <a:rPr lang="en-US" sz="2400" dirty="0" smtClean="0"/>
              <a:t>A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62600" y="26670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3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6324600" y="3810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, b)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172200" y="4419600"/>
            <a:ext cx="1981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b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638800" y="4350603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6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16" grpId="0" animBg="1"/>
      <p:bldP spid="19" grpId="0" animBg="1"/>
      <p:bldP spid="21" grpId="0" animBg="1"/>
      <p:bldP spid="25" grpId="0" animBg="1"/>
      <p:bldP spid="28" grpId="0" animBg="1"/>
      <p:bldP spid="31" grpId="0" animBg="1"/>
      <p:bldP spid="3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SLR Parsing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981200"/>
          <a:ext cx="6019800" cy="39624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3300"/>
                <a:gridCol w="1003300"/>
                <a:gridCol w="1003300"/>
                <a:gridCol w="1003300"/>
                <a:gridCol w="1003300"/>
                <a:gridCol w="1003300"/>
              </a:tblGrid>
              <a:tr h="7031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</a:t>
                      </a:r>
                      <a:endParaRPr lang="en-US" sz="2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Goto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010400" y="1981200"/>
            <a:ext cx="1828800" cy="3962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r>
              <a:rPr lang="en-US" b="1" u="sng" dirty="0" smtClean="0"/>
              <a:t>Reduce Action</a:t>
            </a:r>
          </a:p>
          <a:p>
            <a:pPr algn="ctr"/>
            <a:r>
              <a:rPr lang="en-US" b="1" dirty="0" smtClean="0"/>
              <a:t>I4 :A -&gt; b.</a:t>
            </a:r>
          </a:p>
          <a:p>
            <a:pPr algn="ctr"/>
            <a:r>
              <a:rPr lang="en-US" dirty="0" smtClean="0"/>
              <a:t>Follow(A)= FIRST(A)= {</a:t>
            </a:r>
            <a:r>
              <a:rPr lang="en-US" dirty="0" err="1" smtClean="0"/>
              <a:t>a,b</a:t>
            </a:r>
            <a:r>
              <a:rPr lang="en-US" dirty="0" smtClean="0"/>
              <a:t>,$}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I5: S-&gt;AA.</a:t>
            </a:r>
            <a:endParaRPr lang="en-US" b="1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Follow(S)= {$}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I6: A -&gt; </a:t>
            </a:r>
            <a:r>
              <a:rPr lang="en-US" b="1" dirty="0" err="1" smtClean="0"/>
              <a:t>aA</a:t>
            </a:r>
            <a:r>
              <a:rPr lang="en-US" b="1" dirty="0" smtClean="0"/>
              <a:t> .</a:t>
            </a:r>
          </a:p>
          <a:p>
            <a:pPr algn="ctr"/>
            <a:r>
              <a:rPr lang="en-US" dirty="0" smtClean="0"/>
              <a:t>Follow(A)= FIRST(A)= {</a:t>
            </a:r>
            <a:r>
              <a:rPr lang="en-US" dirty="0" err="1" smtClean="0"/>
              <a:t>a,b</a:t>
            </a:r>
            <a:r>
              <a:rPr lang="en-US" dirty="0" smtClean="0"/>
              <a:t>,$}</a:t>
            </a:r>
          </a:p>
          <a:p>
            <a:pPr algn="ctr"/>
            <a:r>
              <a:rPr lang="en-US" dirty="0" smtClean="0"/>
              <a:t> 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81600" y="2286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smtClean="0"/>
              <a:t>S -&gt; AA ----------(1)          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US" sz="2400" dirty="0" err="1" smtClean="0"/>
              <a:t>aA</a:t>
            </a:r>
            <a:r>
              <a:rPr lang="en-US" sz="2400" dirty="0" smtClean="0"/>
              <a:t>  ---------(2)</a:t>
            </a:r>
          </a:p>
          <a:p>
            <a:pPr>
              <a:buNone/>
            </a:pPr>
            <a:r>
              <a:rPr lang="en-US" sz="2400" dirty="0" smtClean="0"/>
              <a:t>A -&gt; b   ----------(3)</a:t>
            </a:r>
          </a:p>
        </p:txBody>
      </p:sp>
      <p:pic>
        <p:nvPicPr>
          <p:cNvPr id="9" name="Picture 2" descr="HEADER New copy"/>
          <p:cNvPicPr>
            <a:picLocks noChangeAspect="1" noChangeArrowheads="1"/>
          </p:cNvPicPr>
          <p:nvPr/>
        </p:nvPicPr>
        <p:blipFill>
          <a:blip r:embed="rId3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144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66"/>
                </a:solidFill>
              </a:rPr>
              <a:t>Actions : Shift, Reduce, Accept, Error</a:t>
            </a:r>
            <a:endParaRPr lang="en-US" sz="2400" dirty="0">
              <a:solidFill>
                <a:srgbClr val="FF006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1447800"/>
          <a:ext cx="5791200" cy="5029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47800"/>
                <a:gridCol w="1375410"/>
                <a:gridCol w="2967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Shift (S3)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bab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Shift (S4)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0a3b4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Reduce (R3) A -&gt; b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0a3A6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(R2) A -&gt; </a:t>
                      </a:r>
                      <a:r>
                        <a:rPr lang="en-US" sz="2400" dirty="0" err="1" smtClean="0"/>
                        <a:t>aA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Shift (S3)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Shift (S4)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0A2a3b4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(R3) A -&gt; b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0A2a3A6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(R2) A -&gt; </a:t>
                      </a:r>
                      <a:r>
                        <a:rPr lang="en-US" sz="2400" dirty="0" err="1" smtClean="0"/>
                        <a:t>aA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(R1) S -&gt; AA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0S1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Accept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8400" y="1164477"/>
          <a:ext cx="2819400" cy="2667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3595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State</a:t>
                      </a:r>
                      <a:endParaRPr lang="en-US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Action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Goto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</a:tr>
              <a:tr h="404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Accept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8586" y="2500306"/>
            <a:ext cx="351224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US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71414"/>
            <a:ext cx="692948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Notational Conventions(contd..)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572560" cy="5214974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 startAt="3"/>
            </a:pPr>
            <a:r>
              <a:rPr lang="en-US" sz="2400" dirty="0" smtClean="0"/>
              <a:t>Upper-case letters late in the alphabet, such as X,Y,Z, represent grammar symbols, that is either terminals or non-terminals.</a:t>
            </a:r>
          </a:p>
          <a:p>
            <a:pPr marL="514350" indent="-514350" algn="just">
              <a:buAutoNum type="arabicPeriod" startAt="3"/>
            </a:pPr>
            <a:endParaRPr lang="en-US" sz="2400" dirty="0" smtClean="0"/>
          </a:p>
          <a:p>
            <a:pPr marL="514350" indent="-514350" algn="just">
              <a:buAutoNum type="arabicPeriod" startAt="3"/>
            </a:pPr>
            <a:r>
              <a:rPr lang="en-US" sz="2400" dirty="0" smtClean="0"/>
              <a:t>Greek letters </a:t>
            </a:r>
            <a:r>
              <a:rPr lang="el-GR" sz="2400" dirty="0" smtClean="0"/>
              <a:t>α</a:t>
            </a:r>
            <a:r>
              <a:rPr lang="en-US" sz="2400" dirty="0" smtClean="0"/>
              <a:t> , </a:t>
            </a:r>
            <a:r>
              <a:rPr lang="el-GR" sz="2400" dirty="0" smtClean="0"/>
              <a:t>β</a:t>
            </a:r>
            <a:r>
              <a:rPr lang="en-US" sz="2400" dirty="0" smtClean="0"/>
              <a:t> , </a:t>
            </a:r>
            <a:r>
              <a:rPr lang="el-GR" sz="2400" dirty="0" smtClean="0"/>
              <a:t>γ</a:t>
            </a:r>
            <a:r>
              <a:rPr lang="en-US" sz="2400" dirty="0" smtClean="0"/>
              <a:t> represent strings of grammar symbols.</a:t>
            </a:r>
          </a:p>
          <a:p>
            <a:pPr marL="914400" lvl="1" indent="-514350" algn="just">
              <a:buNone/>
            </a:pPr>
            <a:r>
              <a:rPr lang="en-US" sz="2400" dirty="0" smtClean="0"/>
              <a:t>  </a:t>
            </a:r>
            <a:r>
              <a:rPr lang="en-US" sz="2400" dirty="0" err="1" smtClean="0"/>
              <a:t>e.g</a:t>
            </a:r>
            <a:r>
              <a:rPr lang="en-US" sz="2400" dirty="0" smtClean="0"/>
              <a:t> a generic production could be written as A → </a:t>
            </a:r>
            <a:r>
              <a:rPr lang="el-GR" sz="2400" dirty="0" smtClean="0"/>
              <a:t>α</a:t>
            </a:r>
            <a:endParaRPr lang="en-US" sz="2400" dirty="0" smtClean="0"/>
          </a:p>
          <a:p>
            <a:pPr marL="914400" lvl="1" indent="-514350" algn="just">
              <a:buNone/>
            </a:pPr>
            <a:endParaRPr lang="en-US" sz="2400" dirty="0" smtClean="0"/>
          </a:p>
          <a:p>
            <a:pPr marL="514350" lvl="1" indent="-514350" algn="just">
              <a:buAutoNum type="arabicPeriod" startAt="5"/>
            </a:pPr>
            <a:r>
              <a:rPr lang="en-US" sz="2400" dirty="0" smtClean="0"/>
              <a:t>If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,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, . . . . ,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 are all productions with A , then we can write 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|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|. . . . |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n </a:t>
            </a:r>
            <a:r>
              <a:rPr lang="en-US" sz="2400" dirty="0" smtClean="0"/>
              <a:t> , (alternatives for A).</a:t>
            </a:r>
          </a:p>
          <a:p>
            <a:pPr marL="514350" lvl="1" indent="-514350" algn="just">
              <a:buAutoNum type="arabicPeriod" startAt="5"/>
            </a:pPr>
            <a:endParaRPr lang="en-US" sz="2400" dirty="0" smtClean="0"/>
          </a:p>
          <a:p>
            <a:pPr marL="514350" lvl="1" indent="-514350" algn="just">
              <a:buAutoNum type="arabicPeriod" startAt="5"/>
            </a:pPr>
            <a:r>
              <a:rPr lang="en-US" sz="2400" dirty="0" smtClean="0"/>
              <a:t>Unless otherwise stated, the left side of the first production is the start symbol.</a:t>
            </a:r>
          </a:p>
          <a:p>
            <a:pPr marL="514350" lvl="1" indent="-514350" algn="just">
              <a:buAutoNum type="arabicPeriod" startAt="5"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 smtClean="0"/>
              <a:t>Using the shorthand, the grammar can be written as: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>
              <a:buNone/>
            </a:pPr>
            <a:r>
              <a:rPr lang="en-US" sz="2400" dirty="0" smtClean="0"/>
              <a:t>	E → E A E | ( E ) | - E | </a:t>
            </a:r>
            <a:r>
              <a:rPr lang="en-US" sz="2400" b="1" dirty="0" smtClean="0"/>
              <a:t>id</a:t>
            </a:r>
          </a:p>
          <a:p>
            <a:pPr algn="just">
              <a:buNone/>
            </a:pPr>
            <a:r>
              <a:rPr lang="en-US" sz="2400" dirty="0" smtClean="0"/>
              <a:t>	A → + | - | * | / | ^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857232"/>
            <a:ext cx="3214710" cy="329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00042"/>
            <a:ext cx="8072493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71414"/>
            <a:ext cx="7072362" cy="785818"/>
          </a:xfrm>
        </p:spPr>
        <p:txBody>
          <a:bodyPr/>
          <a:lstStyle/>
          <a:p>
            <a:r>
              <a:rPr lang="en-US" dirty="0" smtClean="0"/>
              <a:t>Syntax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686800" cy="5143536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Every programming language has  rules that prescribe the syntactic structure of well-formed programs.</a:t>
            </a:r>
          </a:p>
          <a:p>
            <a:pPr algn="just"/>
            <a:r>
              <a:rPr lang="en-IN" sz="2400" dirty="0" smtClean="0"/>
              <a:t>For example, in Pascal,</a:t>
            </a:r>
          </a:p>
          <a:p>
            <a:pPr lvl="1" algn="just"/>
            <a:r>
              <a:rPr lang="en-IN" sz="2400" dirty="0" smtClean="0"/>
              <a:t>a program is made out of blocks, </a:t>
            </a:r>
          </a:p>
          <a:p>
            <a:pPr lvl="1" algn="just"/>
            <a:r>
              <a:rPr lang="en-IN" sz="2400" dirty="0" smtClean="0"/>
              <a:t>a block out of statements,</a:t>
            </a:r>
          </a:p>
          <a:p>
            <a:pPr lvl="1" algn="just"/>
            <a:r>
              <a:rPr lang="en-IN" sz="2400" dirty="0" smtClean="0"/>
              <a:t>a statement out of expressions,</a:t>
            </a:r>
          </a:p>
          <a:p>
            <a:pPr lvl="1" algn="just"/>
            <a:r>
              <a:rPr lang="en-IN" sz="2400" dirty="0" smtClean="0"/>
              <a:t>an expressions out of tokens and so on.</a:t>
            </a:r>
          </a:p>
          <a:p>
            <a:pPr algn="just"/>
            <a:r>
              <a:rPr lang="en-US" sz="2400" dirty="0" smtClean="0"/>
              <a:t>The syntactic or the structural correctness of a program is checked during the syntax analysis phase of compilation. </a:t>
            </a:r>
          </a:p>
          <a:p>
            <a:pPr algn="just"/>
            <a:r>
              <a:rPr lang="en-US" sz="2400" dirty="0" smtClean="0"/>
              <a:t>The structural properties of language constructs can be specified in different ways. </a:t>
            </a:r>
            <a:endParaRPr lang="en-IN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C453-7726-496A-AE8B-265A4F2B1EDB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71414"/>
            <a:ext cx="621510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CFL </a:t>
            </a:r>
            <a:r>
              <a:rPr lang="en-US" dirty="0" err="1" smtClean="0"/>
              <a:t>vs</a:t>
            </a:r>
            <a:r>
              <a:rPr lang="en-US" dirty="0" smtClean="0"/>
              <a:t> RL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28670"/>
            <a:ext cx="8329642" cy="519749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Any language that can be generated by a context free grammar is a context free language (CFL).</a:t>
            </a:r>
          </a:p>
          <a:p>
            <a:pPr algn="just"/>
            <a:r>
              <a:rPr lang="en-US" sz="2400" dirty="0" smtClean="0"/>
              <a:t>RL      CFL – every regular language can be expressed by a CFG.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2477392"/>
            <a:ext cx="5429287" cy="338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214414" y="1785926"/>
          <a:ext cx="357190" cy="357190"/>
        </p:xfrm>
        <a:graphic>
          <a:graphicData uri="http://schemas.openxmlformats.org/presentationml/2006/ole">
            <p:oleObj spid="_x0000_s37891" name="Equation" r:id="rId4" imgW="152280" imgH="1522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8001056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71414"/>
            <a:ext cx="5929354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85794"/>
            <a:ext cx="8572560" cy="550072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 </a:t>
            </a:r>
            <a:r>
              <a:rPr lang="en-US" sz="2400" i="1" dirty="0" smtClean="0"/>
              <a:t>derivation</a:t>
            </a:r>
            <a:r>
              <a:rPr lang="en-US" sz="2400" dirty="0" smtClean="0"/>
              <a:t> of a string for a grammar is a sequence of grammar rule applications that transform the start symbol into the string. A derivation proves that the string belongs to the grammar's language.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524124"/>
            <a:ext cx="6143668" cy="283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/>
              <a:t>To create a string from a context-free grammar:</a:t>
            </a:r>
            <a:endParaRPr lang="en-US" sz="2400" dirty="0" smtClean="0"/>
          </a:p>
          <a:p>
            <a:pPr lvl="1" algn="just"/>
            <a:endParaRPr lang="en-US" sz="2400" dirty="0" smtClean="0"/>
          </a:p>
          <a:p>
            <a:pPr lvl="1" algn="just"/>
            <a:r>
              <a:rPr lang="en-US" sz="2400" dirty="0" smtClean="0"/>
              <a:t>Begin the string with a start symbol.</a:t>
            </a:r>
          </a:p>
          <a:p>
            <a:pPr lvl="1" algn="just"/>
            <a:endParaRPr lang="en-US" sz="2400" dirty="0" smtClean="0"/>
          </a:p>
          <a:p>
            <a:pPr lvl="1" algn="just"/>
            <a:r>
              <a:rPr lang="en-US" sz="2400" dirty="0" smtClean="0"/>
              <a:t>Apply one of the production rules to the start symbol on the left-hand side by replacing the start symbol with the right-hand side of the production.</a:t>
            </a:r>
          </a:p>
          <a:p>
            <a:pPr lvl="1" algn="just"/>
            <a:endParaRPr lang="en-US" sz="2400" dirty="0" smtClean="0"/>
          </a:p>
          <a:p>
            <a:pPr lvl="1" algn="just"/>
            <a:r>
              <a:rPr lang="en-US" sz="2400" dirty="0" smtClean="0"/>
              <a:t>Repeat the process of selecting non-terminal symbols in the string, and replacing them with the right-hand side of some corresponding production, until all non-terminals have been replaced by terminal symbols. 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71414"/>
            <a:ext cx="6215106" cy="785818"/>
          </a:xfrm>
        </p:spPr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800105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56"/>
            <a:ext cx="4338639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714356"/>
            <a:ext cx="4286279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142852"/>
            <a:ext cx="6357982" cy="5715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0"/>
            <a:ext cx="750099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429552" cy="785794"/>
          </a:xfrm>
        </p:spPr>
        <p:txBody>
          <a:bodyPr>
            <a:normAutofit/>
          </a:bodyPr>
          <a:lstStyle/>
          <a:p>
            <a:r>
              <a:rPr lang="en-IN" dirty="0" smtClean="0"/>
              <a:t>CFG: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329642" cy="5268931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 smtClean="0"/>
              <a:t>Parser :</a:t>
            </a:r>
          </a:p>
          <a:p>
            <a:pPr lvl="1" algn="just"/>
            <a:r>
              <a:rPr lang="en-US" sz="2400" dirty="0" smtClean="0"/>
              <a:t>A program that determines if a string  w </a:t>
            </a:r>
            <a:r>
              <a:rPr lang="el-GR" sz="2400" dirty="0" smtClean="0"/>
              <a:t>ϵ</a:t>
            </a:r>
            <a:r>
              <a:rPr lang="en-US" sz="2400" dirty="0" smtClean="0"/>
              <a:t> L(G) by constructing a derivation ,where G represent the grammar.</a:t>
            </a:r>
          </a:p>
          <a:p>
            <a:pPr algn="just">
              <a:buNone/>
            </a:pPr>
            <a:endParaRPr lang="en-US" sz="2400" dirty="0" smtClean="0"/>
          </a:p>
          <a:p>
            <a:pPr algn="just">
              <a:buNone/>
            </a:pPr>
            <a:r>
              <a:rPr lang="en-US" sz="2400" b="1" dirty="0" smtClean="0"/>
              <a:t>Top-down parsers :</a:t>
            </a:r>
          </a:p>
          <a:p>
            <a:pPr lvl="1" algn="just"/>
            <a:r>
              <a:rPr lang="en-US" sz="2400" dirty="0" smtClean="0"/>
              <a:t>Constructs the derivation tree from root to leaves. </a:t>
            </a:r>
          </a:p>
          <a:p>
            <a:pPr lvl="1" algn="just"/>
            <a:r>
              <a:rPr lang="en-US" sz="2400" dirty="0" smtClean="0"/>
              <a:t>Leftmost derivation. </a:t>
            </a:r>
          </a:p>
          <a:p>
            <a:pPr algn="just">
              <a:buNone/>
            </a:pPr>
            <a:r>
              <a:rPr lang="en-US" sz="2400" b="1" dirty="0" smtClean="0"/>
              <a:t>Bottom-up parsers :</a:t>
            </a:r>
          </a:p>
          <a:p>
            <a:pPr lvl="1" algn="just"/>
            <a:r>
              <a:rPr lang="en-US" sz="2400" dirty="0" smtClean="0"/>
              <a:t>Constructs the derivation tree from leaves to root. </a:t>
            </a:r>
          </a:p>
          <a:p>
            <a:pPr lvl="1" algn="just"/>
            <a:r>
              <a:rPr lang="en-US" sz="2400" dirty="0" smtClean="0"/>
              <a:t>Rightmost derivation in reverse.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pPr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Next Topic: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Derivations and Parse tree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71414"/>
            <a:ext cx="7215238" cy="928710"/>
          </a:xfrm>
        </p:spPr>
        <p:txBody>
          <a:bodyPr/>
          <a:lstStyle/>
          <a:p>
            <a:r>
              <a:rPr lang="en-IN" dirty="0" smtClean="0"/>
              <a:t>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00108"/>
            <a:ext cx="8429684" cy="5286412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 production is treated as a rewriting rule in which the non-terminal on the left is replaced by the string on the right side of the production.</a:t>
            </a:r>
          </a:p>
          <a:p>
            <a:pPr algn="just"/>
            <a:r>
              <a:rPr lang="en-IN" sz="2400" dirty="0" smtClean="0"/>
              <a:t>e.g. Consider the grammar for arithmetic expression</a:t>
            </a:r>
            <a:endParaRPr lang="en-IN" sz="2000" dirty="0" smtClean="0"/>
          </a:p>
          <a:p>
            <a:pPr algn="just">
              <a:buNone/>
            </a:pPr>
            <a:r>
              <a:rPr lang="en-IN" sz="2000" dirty="0" smtClean="0"/>
              <a:t>		E → E + E </a:t>
            </a:r>
          </a:p>
          <a:p>
            <a:pPr algn="just">
              <a:buNone/>
            </a:pPr>
            <a:r>
              <a:rPr lang="en-IN" sz="2000" dirty="0" smtClean="0"/>
              <a:t>		E → E * E </a:t>
            </a:r>
          </a:p>
          <a:p>
            <a:pPr algn="just">
              <a:buNone/>
            </a:pPr>
            <a:r>
              <a:rPr lang="en-IN" sz="2000" dirty="0" smtClean="0"/>
              <a:t>		E → ( E ) 		E → E + E  | E * E | (E ) | - E | </a:t>
            </a:r>
            <a:r>
              <a:rPr lang="en-IN" sz="2000" b="1" dirty="0" smtClean="0"/>
              <a:t>id</a:t>
            </a:r>
          </a:p>
          <a:p>
            <a:pPr algn="just">
              <a:buNone/>
            </a:pPr>
            <a:r>
              <a:rPr lang="en-IN" sz="2000" dirty="0" smtClean="0"/>
              <a:t>		E → - E</a:t>
            </a:r>
          </a:p>
          <a:p>
            <a:pPr algn="just">
              <a:buNone/>
            </a:pPr>
            <a:r>
              <a:rPr lang="en-IN" sz="2000" dirty="0" smtClean="0"/>
              <a:t>		E → </a:t>
            </a:r>
            <a:r>
              <a:rPr lang="en-IN" sz="2000" b="1" dirty="0" smtClean="0"/>
              <a:t>id</a:t>
            </a:r>
          </a:p>
          <a:p>
            <a:pPr algn="just">
              <a:buNone/>
            </a:pPr>
            <a:endParaRPr lang="en-IN" sz="2000" dirty="0" smtClean="0"/>
          </a:p>
          <a:p>
            <a:pPr algn="just">
              <a:buNone/>
            </a:pP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786050" y="3429000"/>
            <a:ext cx="114300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71414"/>
            <a:ext cx="6929486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Formalisms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340369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Syntax diagram (SD),</a:t>
            </a:r>
          </a:p>
          <a:p>
            <a:pPr algn="just"/>
            <a:r>
              <a:rPr lang="en-US" sz="2400" dirty="0" smtClean="0"/>
              <a:t>Backus-Naur form (BNF), or </a:t>
            </a:r>
          </a:p>
          <a:p>
            <a:pPr algn="just"/>
            <a:r>
              <a:rPr lang="en-US" sz="2400" dirty="0" smtClean="0"/>
              <a:t>Context-free grammar (CFG).</a:t>
            </a:r>
          </a:p>
          <a:p>
            <a:pPr algn="just">
              <a:buNone/>
            </a:pPr>
            <a:r>
              <a:rPr lang="en-US" sz="2400" dirty="0" smtClean="0"/>
              <a:t>	</a:t>
            </a:r>
          </a:p>
          <a:p>
            <a:pPr marL="0" indent="0" algn="just">
              <a:buNone/>
            </a:pPr>
            <a:r>
              <a:rPr lang="en-US" sz="2400" dirty="0" smtClean="0"/>
              <a:t>Different styles of specification have different purpose. </a:t>
            </a:r>
          </a:p>
          <a:p>
            <a:pPr marL="0" indent="0" algn="just"/>
            <a:r>
              <a:rPr lang="en-US" sz="2400" dirty="0" smtClean="0"/>
              <a:t>    SD is good for human understanding and visualization. </a:t>
            </a:r>
          </a:p>
          <a:p>
            <a:pPr marL="0" indent="0" algn="just"/>
            <a:r>
              <a:rPr lang="en-US" sz="2400" dirty="0" smtClean="0"/>
              <a:t>    The BNF is very compact. It is used for theoretical analysis and  </a:t>
            </a:r>
          </a:p>
          <a:p>
            <a:pPr marL="0" indent="0" algn="just">
              <a:buNone/>
            </a:pPr>
            <a:r>
              <a:rPr lang="en-US" sz="2400" dirty="0" smtClean="0"/>
              <a:t>      also in automatic parser generating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. 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The syntactic specification of a programming language, written as a context-free grammar can be used to construct its parser by synthesizing a push-down automaton (PDA).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7864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Consider the G,</a:t>
            </a:r>
          </a:p>
          <a:p>
            <a:pPr>
              <a:buNone/>
            </a:pPr>
            <a:r>
              <a:rPr lang="en-IN" sz="2800" dirty="0" smtClean="0"/>
              <a:t>		E → E + E  | E * E | (E ) | - E |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endParaRPr lang="en-IN" sz="2800" b="1" dirty="0" smtClean="0"/>
          </a:p>
          <a:p>
            <a:pPr>
              <a:buNone/>
            </a:pPr>
            <a:r>
              <a:rPr lang="en-IN" sz="2800" dirty="0" smtClean="0"/>
              <a:t>Derive the string  </a:t>
            </a:r>
            <a:r>
              <a:rPr lang="en-IN" sz="2800" b="1" dirty="0" smtClean="0"/>
              <a:t>id + id * id 		</a:t>
            </a:r>
            <a:endParaRPr lang="en-IN" sz="2800" b="1" u="sng" dirty="0" smtClean="0"/>
          </a:p>
          <a:p>
            <a:pPr>
              <a:buNone/>
            </a:pPr>
            <a:r>
              <a:rPr lang="en-IN" sz="2800" b="1" dirty="0" smtClean="0"/>
              <a:t> 		</a:t>
            </a:r>
            <a:r>
              <a:rPr lang="en-IN" sz="2800" dirty="0" smtClean="0"/>
              <a:t>E =&gt; E + E</a:t>
            </a:r>
          </a:p>
          <a:p>
            <a:pPr>
              <a:buNone/>
            </a:pPr>
            <a:r>
              <a:rPr lang="en-IN" sz="2800" dirty="0" smtClean="0"/>
              <a:t>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E</a:t>
            </a:r>
          </a:p>
          <a:p>
            <a:pPr>
              <a:buNone/>
            </a:pPr>
            <a:r>
              <a:rPr lang="en-IN" sz="2800" dirty="0" smtClean="0"/>
              <a:t>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E * E</a:t>
            </a:r>
          </a:p>
          <a:p>
            <a:pPr>
              <a:buNone/>
            </a:pPr>
            <a:r>
              <a:rPr lang="en-IN" sz="2800" dirty="0" smtClean="0"/>
              <a:t>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E</a:t>
            </a:r>
          </a:p>
          <a:p>
            <a:pPr>
              <a:buNone/>
            </a:pPr>
            <a:r>
              <a:rPr lang="en-IN" sz="2800" dirty="0" smtClean="0"/>
              <a:t> 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</a:t>
            </a:r>
            <a:r>
              <a:rPr lang="en-IN" sz="2800" b="1" dirty="0" smtClean="0"/>
              <a:t>id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143372" y="2643182"/>
            <a:ext cx="285752" cy="2357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3286124"/>
            <a:ext cx="314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Each step of derivation is a Sentential Form</a:t>
            </a:r>
            <a:endParaRPr lang="en-US" sz="2000" b="1" dirty="0"/>
          </a:p>
        </p:txBody>
      </p:sp>
      <p:cxnSp>
        <p:nvCxnSpPr>
          <p:cNvPr id="10" name="Elbow Connector 9"/>
          <p:cNvCxnSpPr/>
          <p:nvPr/>
        </p:nvCxnSpPr>
        <p:spPr>
          <a:xfrm>
            <a:off x="2857488" y="5143512"/>
            <a:ext cx="1643074" cy="928694"/>
          </a:xfrm>
          <a:prstGeom prst="bentConnector3">
            <a:avLst>
              <a:gd name="adj1" fmla="val -10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5000636"/>
            <a:ext cx="2071702" cy="43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500562" y="5814972"/>
            <a:ext cx="1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Sentence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rmAutofit/>
          </a:bodyPr>
          <a:lstStyle/>
          <a:p>
            <a:r>
              <a:rPr lang="en-IN" dirty="0" smtClean="0"/>
              <a:t>Context Free Language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329642" cy="5126055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IN" sz="2400" dirty="0" smtClean="0"/>
              <a:t>Given a grammar G with start symbol S,</a:t>
            </a:r>
          </a:p>
          <a:p>
            <a:pPr algn="just">
              <a:buNone/>
            </a:pPr>
            <a:r>
              <a:rPr lang="en-IN" sz="2400" dirty="0" smtClean="0"/>
              <a:t>		    define L(G) ,the language generated by G.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i.e.  Derives in one or more steps.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The string in L(G) contain only terminals.</a:t>
            </a:r>
          </a:p>
          <a:p>
            <a:pPr algn="just">
              <a:buNone/>
            </a:pPr>
            <a:r>
              <a:rPr lang="en-IN" sz="2400" dirty="0" smtClean="0"/>
              <a:t>A string of terminals </a:t>
            </a:r>
            <a:r>
              <a:rPr lang="en-IN" sz="2400" b="1" dirty="0" smtClean="0"/>
              <a:t>w</a:t>
            </a:r>
            <a:r>
              <a:rPr lang="en-IN" sz="2400" dirty="0" smtClean="0"/>
              <a:t> is in L(G) if and only if S              </a:t>
            </a:r>
            <a:r>
              <a:rPr lang="en-IN" sz="2400" b="1" dirty="0" smtClean="0"/>
              <a:t>w</a:t>
            </a:r>
          </a:p>
          <a:p>
            <a:pPr algn="just">
              <a:buNone/>
            </a:pPr>
            <a:r>
              <a:rPr lang="en-IN" sz="2400" dirty="0" smtClean="0"/>
              <a:t>where </a:t>
            </a:r>
            <a:r>
              <a:rPr lang="en-IN" sz="2400" b="1" dirty="0" smtClean="0"/>
              <a:t>w</a:t>
            </a:r>
            <a:r>
              <a:rPr lang="en-IN" sz="2400" dirty="0" smtClean="0"/>
              <a:t> is called the sentence of G.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  If S           </a:t>
            </a:r>
            <a:r>
              <a:rPr lang="el-GR" sz="2400" dirty="0" smtClean="0"/>
              <a:t>α</a:t>
            </a:r>
            <a:r>
              <a:rPr lang="en-IN" sz="2400" dirty="0" smtClean="0"/>
              <a:t> ,where </a:t>
            </a:r>
            <a:r>
              <a:rPr lang="el-GR" sz="2400" dirty="0" smtClean="0"/>
              <a:t>α</a:t>
            </a:r>
            <a:r>
              <a:rPr lang="en-IN" sz="2400" dirty="0" smtClean="0"/>
              <a:t> may contain non-terminals, then we say that </a:t>
            </a:r>
            <a:r>
              <a:rPr lang="el-GR" sz="2400" dirty="0" smtClean="0"/>
              <a:t>α</a:t>
            </a:r>
            <a:r>
              <a:rPr lang="en-IN" sz="2400" dirty="0" smtClean="0"/>
              <a:t> is a </a:t>
            </a:r>
            <a:r>
              <a:rPr lang="en-IN" sz="2400" b="1" dirty="0" smtClean="0">
                <a:solidFill>
                  <a:srgbClr val="FF0000"/>
                </a:solidFill>
              </a:rPr>
              <a:t>sentential form</a:t>
            </a:r>
            <a:r>
              <a:rPr lang="en-IN" sz="2400" dirty="0" smtClean="0"/>
              <a:t> of G.</a:t>
            </a:r>
          </a:p>
          <a:p>
            <a:pPr algn="just">
              <a:buNone/>
            </a:pPr>
            <a:r>
              <a:rPr lang="en-IN" sz="2400" dirty="0" smtClean="0"/>
              <a:t> A </a:t>
            </a:r>
            <a:r>
              <a:rPr lang="en-IN" sz="2400" b="1" dirty="0" smtClean="0">
                <a:solidFill>
                  <a:srgbClr val="FF0000"/>
                </a:solidFill>
              </a:rPr>
              <a:t>sentence</a:t>
            </a:r>
            <a:r>
              <a:rPr lang="en-IN" sz="2400" dirty="0" smtClean="0"/>
              <a:t> is a sentential form with no non-terminals.</a:t>
            </a:r>
          </a:p>
          <a:p>
            <a:pPr algn="just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81915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1214414" y="1714488"/>
            <a:ext cx="571504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18" y="3429000"/>
            <a:ext cx="8191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20" y="4572008"/>
            <a:ext cx="81915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-24"/>
            <a:ext cx="7215238" cy="857256"/>
          </a:xfrm>
        </p:spPr>
        <p:txBody>
          <a:bodyPr/>
          <a:lstStyle/>
          <a:p>
            <a:r>
              <a:rPr lang="en-IN" dirty="0" smtClean="0"/>
              <a:t>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85794"/>
            <a:ext cx="8429684" cy="5500726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A derivation is basically a sequence of production rules, in order to get the input string. During parsing, we take two decisions for some sentential form of input:</a:t>
            </a:r>
          </a:p>
          <a:p>
            <a:pPr marL="400050" lvl="1" indent="0" algn="just">
              <a:spcBef>
                <a:spcPts val="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 Deciding the non-terminal which is to be replaced.</a:t>
            </a:r>
          </a:p>
          <a:p>
            <a:pPr marL="400050" lvl="1" indent="0" algn="just">
              <a:spcBef>
                <a:spcPts val="0"/>
              </a:spcBef>
              <a:tabLst>
                <a:tab pos="628650" algn="l"/>
              </a:tabLst>
            </a:pPr>
            <a:r>
              <a:rPr lang="en-US" sz="2400" dirty="0" smtClean="0">
                <a:solidFill>
                  <a:prstClr val="black"/>
                </a:solidFill>
              </a:rPr>
              <a:t> Deciding the production rule, by which, the non-terminal will      </a:t>
            </a:r>
          </a:p>
          <a:p>
            <a:pPr marL="400050" lvl="1" indent="0" algn="just">
              <a:spcBef>
                <a:spcPts val="0"/>
              </a:spcBef>
              <a:buNone/>
              <a:tabLst>
                <a:tab pos="628650" algn="l"/>
              </a:tabLst>
            </a:pPr>
            <a:r>
              <a:rPr lang="en-US" sz="2400" dirty="0" smtClean="0">
                <a:solidFill>
                  <a:prstClr val="black"/>
                </a:solidFill>
              </a:rPr>
              <a:t>    be replaced.</a:t>
            </a:r>
          </a:p>
          <a:p>
            <a:pPr marL="400050" lvl="1" indent="0" algn="just">
              <a:spcBef>
                <a:spcPts val="0"/>
              </a:spcBef>
              <a:buNone/>
              <a:tabLst>
                <a:tab pos="628650" algn="l"/>
              </a:tabLst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lvl="1" indent="0" algn="just">
              <a:spcBef>
                <a:spcPts val="0"/>
              </a:spcBef>
              <a:buNone/>
            </a:pPr>
            <a:r>
              <a:rPr lang="en-US" sz="2400" dirty="0" smtClean="0"/>
              <a:t>To decide which non-terminal to be replaced with production rule, we can have two options.</a:t>
            </a:r>
            <a:endParaRPr lang="en-IN" sz="2400" dirty="0" smtClean="0">
              <a:solidFill>
                <a:prstClr val="black"/>
              </a:solidFill>
            </a:endParaRPr>
          </a:p>
          <a:p>
            <a:pPr marL="400050" lvl="1" indent="0" algn="just">
              <a:spcBef>
                <a:spcPts val="0"/>
              </a:spcBef>
            </a:pPr>
            <a:endParaRPr lang="en-IN" sz="2400" dirty="0" smtClean="0"/>
          </a:p>
          <a:p>
            <a:pPr algn="just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143380"/>
            <a:ext cx="678661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4348" y="71414"/>
            <a:ext cx="7429552" cy="7143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Types of 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572560" cy="5197493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400" b="1" dirty="0" smtClean="0"/>
              <a:t>Leftmost Derivation(LMD):</a:t>
            </a:r>
            <a:endParaRPr lang="en-US" sz="2400" dirty="0" smtClean="0"/>
          </a:p>
          <a:p>
            <a:pPr algn="just"/>
            <a:r>
              <a:rPr lang="en-US" sz="2400" dirty="0" smtClean="0"/>
              <a:t>If the sentential form of an input is scanned and replaced from left to right, it is called left-most derivation. </a:t>
            </a:r>
          </a:p>
          <a:p>
            <a:pPr algn="just"/>
            <a:r>
              <a:rPr lang="en-US" sz="2400" dirty="0" smtClean="0"/>
              <a:t>The sentential form derived by the left-most derivation is called the left-sentential form.</a:t>
            </a:r>
          </a:p>
          <a:p>
            <a:pPr algn="just"/>
            <a:endParaRPr lang="en-US" sz="2400" dirty="0" smtClean="0"/>
          </a:p>
          <a:p>
            <a:pPr algn="just">
              <a:buNone/>
            </a:pPr>
            <a:r>
              <a:rPr lang="en-IN" sz="2400" b="1" dirty="0" smtClean="0"/>
              <a:t>Rightmost Derivation(RMD):</a:t>
            </a:r>
            <a:endParaRPr lang="en-US" sz="2400" dirty="0" smtClean="0"/>
          </a:p>
          <a:p>
            <a:pPr algn="just"/>
            <a:r>
              <a:rPr lang="en-US" sz="2400" dirty="0" smtClean="0"/>
              <a:t>If we scan and replace the input with production rules, from right to left, it is known as right-most derivation. </a:t>
            </a:r>
          </a:p>
          <a:p>
            <a:pPr algn="just"/>
            <a:r>
              <a:rPr lang="en-US" sz="2400" dirty="0" smtClean="0"/>
              <a:t>The sentential form derived from the right-most derivation is called the right-sentential form.</a:t>
            </a:r>
          </a:p>
          <a:p>
            <a:pPr algn="just" fontAlgn="base"/>
            <a:endParaRPr lang="en-US" sz="2400" dirty="0" smtClean="0"/>
          </a:p>
          <a:p>
            <a:pPr algn="just" fontAlgn="base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SCS1303-Compiler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71414"/>
            <a:ext cx="6858048" cy="50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Parse Tree or Derivation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A parse tree is a graphical representation of a derivation sequence of a sentential form.</a:t>
            </a:r>
          </a:p>
          <a:p>
            <a:pPr marL="0" indent="0" algn="just">
              <a:buNone/>
            </a:pPr>
            <a:r>
              <a:rPr lang="en-US" sz="2400" dirty="0" smtClean="0"/>
              <a:t>In a parse tree:</a:t>
            </a:r>
          </a:p>
          <a:p>
            <a:pPr lvl="1" algn="just"/>
            <a:r>
              <a:rPr lang="en-US" sz="2400" dirty="0" smtClean="0"/>
              <a:t>All leaf nodes are </a:t>
            </a:r>
            <a:r>
              <a:rPr lang="en-US" sz="2400" dirty="0" smtClean="0"/>
              <a:t>terminals.</a:t>
            </a:r>
          </a:p>
          <a:p>
            <a:pPr lvl="1" algn="just"/>
            <a:r>
              <a:rPr lang="en-US" sz="2400" dirty="0" smtClean="0"/>
              <a:t>All interior nodes are non-terminals.</a:t>
            </a:r>
          </a:p>
          <a:p>
            <a:pPr lvl="1" algn="just"/>
            <a:r>
              <a:rPr lang="en-US" sz="2400" dirty="0" smtClean="0"/>
              <a:t>In-order </a:t>
            </a:r>
            <a:r>
              <a:rPr lang="en-US" sz="2400" dirty="0" smtClean="0"/>
              <a:t>traversal gives original input string.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A parse tree depicts </a:t>
            </a:r>
            <a:r>
              <a:rPr lang="en-US" sz="2400" dirty="0" err="1" smtClean="0"/>
              <a:t>associativity</a:t>
            </a:r>
            <a:r>
              <a:rPr lang="en-US" sz="2400" dirty="0" smtClean="0"/>
              <a:t> and precedence of operators. </a:t>
            </a:r>
          </a:p>
          <a:p>
            <a:pPr algn="just"/>
            <a:r>
              <a:rPr lang="en-US" sz="2400" dirty="0" smtClean="0"/>
              <a:t>The deepest sub-tree is traversed first, therefore the operator in that sub-tree gets precedence over the operator which is in the parent nodes.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Consider the G,</a:t>
            </a:r>
          </a:p>
          <a:p>
            <a:pPr>
              <a:buNone/>
            </a:pPr>
            <a:r>
              <a:rPr lang="en-IN" sz="2800" dirty="0" smtClean="0"/>
              <a:t>		E → E + E  | E * E | (E ) | - E |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400" dirty="0" smtClean="0"/>
              <a:t>Derive the string  </a:t>
            </a:r>
            <a:r>
              <a:rPr lang="en-IN" sz="2400" b="1" dirty="0" smtClean="0"/>
              <a:t>id + id * id </a:t>
            </a:r>
            <a:r>
              <a:rPr lang="en-IN" sz="2400" dirty="0" smtClean="0"/>
              <a:t>using leftmost derivation</a:t>
            </a:r>
            <a:r>
              <a:rPr lang="en-IN" sz="2800" b="1" dirty="0" smtClean="0"/>
              <a:t>	</a:t>
            </a:r>
          </a:p>
          <a:p>
            <a:pPr>
              <a:buNone/>
            </a:pPr>
            <a:endParaRPr lang="en-IN" sz="2800" b="1" u="sng" dirty="0" smtClean="0"/>
          </a:p>
          <a:p>
            <a:pPr>
              <a:buNone/>
            </a:pPr>
            <a:r>
              <a:rPr lang="en-IN" sz="2800" b="1" dirty="0" smtClean="0"/>
              <a:t> 		</a:t>
            </a:r>
            <a:r>
              <a:rPr lang="en-IN" sz="2800" dirty="0" smtClean="0"/>
              <a:t>E            </a:t>
            </a:r>
            <a:r>
              <a:rPr lang="en-IN" sz="2800" dirty="0" err="1" smtClean="0"/>
              <a:t>E</a:t>
            </a:r>
            <a:r>
              <a:rPr lang="en-IN" sz="2800" dirty="0" smtClean="0"/>
              <a:t> + E                                             </a:t>
            </a:r>
          </a:p>
          <a:p>
            <a:pPr>
              <a:buNone/>
            </a:pPr>
            <a:r>
              <a:rPr lang="en-IN" sz="2800" dirty="0" smtClean="0"/>
              <a:t>		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E</a:t>
            </a:r>
          </a:p>
          <a:p>
            <a:pPr>
              <a:buNone/>
            </a:pPr>
            <a:r>
              <a:rPr lang="en-IN" sz="2800" dirty="0" smtClean="0"/>
              <a:t>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E * E</a:t>
            </a:r>
          </a:p>
          <a:p>
            <a:pPr>
              <a:buNone/>
            </a:pPr>
            <a:r>
              <a:rPr lang="en-IN" sz="2800" dirty="0" smtClean="0"/>
              <a:t>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E</a:t>
            </a:r>
          </a:p>
          <a:p>
            <a:pPr>
              <a:buNone/>
            </a:pPr>
            <a:r>
              <a:rPr lang="en-IN" sz="2800" dirty="0" smtClean="0"/>
              <a:t> 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</a:t>
            </a:r>
            <a:r>
              <a:rPr lang="en-IN" sz="2800" b="1" dirty="0" smtClean="0"/>
              <a:t>id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286" y="2500306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286" y="3000372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476629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4048133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4572008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 rot="5400000">
            <a:off x="6357950" y="3071810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6680215" y="3321843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7108049" y="3036091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16" y="26310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15074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32710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58016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15074" y="45005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6037273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7143768" y="4000504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7465238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 flipH="1">
            <a:off x="7893867" y="3964785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1206" y="44884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347090" y="450057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43834" y="45720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*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70126" y="541712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5400000">
            <a:off x="6892325" y="5167089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56010" y="53456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rot="5400000">
            <a:off x="8178209" y="5095651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2264" y="2171634"/>
            <a:ext cx="128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 smtClean="0"/>
              <a:t>Parse Tree</a:t>
            </a:r>
            <a:endParaRPr lang="en-US" sz="2000" b="1" u="sng" dirty="0"/>
          </a:p>
        </p:txBody>
      </p:sp>
      <p:sp>
        <p:nvSpPr>
          <p:cNvPr id="42" name="Title 3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714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4" grpId="0"/>
      <p:bldP spid="35" grpId="0"/>
      <p:bldP spid="36" grpId="0"/>
      <p:bldP spid="37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Consider the G,</a:t>
            </a:r>
          </a:p>
          <a:p>
            <a:pPr>
              <a:buNone/>
            </a:pPr>
            <a:r>
              <a:rPr lang="en-IN" sz="2800" dirty="0" smtClean="0"/>
              <a:t>		E → E + E  | E * E | (E ) | - E |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400" dirty="0" smtClean="0"/>
              <a:t>Derive the string  </a:t>
            </a:r>
            <a:r>
              <a:rPr lang="en-IN" sz="2400" b="1" dirty="0" smtClean="0"/>
              <a:t>id + id * id </a:t>
            </a:r>
            <a:r>
              <a:rPr lang="en-IN" sz="2400" dirty="0" smtClean="0"/>
              <a:t>using rightmost derivation</a:t>
            </a:r>
            <a:r>
              <a:rPr lang="en-IN" sz="2800" b="1" dirty="0" smtClean="0"/>
              <a:t>	</a:t>
            </a:r>
          </a:p>
          <a:p>
            <a:pPr>
              <a:buNone/>
            </a:pPr>
            <a:endParaRPr lang="en-IN" sz="2800" b="1" u="sng" dirty="0" smtClean="0"/>
          </a:p>
          <a:p>
            <a:pPr>
              <a:buNone/>
            </a:pPr>
            <a:r>
              <a:rPr lang="en-IN" sz="2800" b="1" dirty="0" smtClean="0"/>
              <a:t> 		</a:t>
            </a:r>
            <a:r>
              <a:rPr lang="en-IN" sz="2800" dirty="0" smtClean="0"/>
              <a:t>E            </a:t>
            </a:r>
            <a:r>
              <a:rPr lang="en-IN" sz="2800" dirty="0" err="1" smtClean="0"/>
              <a:t>E</a:t>
            </a:r>
            <a:r>
              <a:rPr lang="en-IN" sz="2800" dirty="0" smtClean="0"/>
              <a:t> + E</a:t>
            </a:r>
          </a:p>
          <a:p>
            <a:pPr>
              <a:buNone/>
            </a:pPr>
            <a:r>
              <a:rPr lang="en-IN" sz="2800" dirty="0" smtClean="0"/>
              <a:t>		               E + E * E</a:t>
            </a:r>
          </a:p>
          <a:p>
            <a:pPr>
              <a:buNone/>
            </a:pPr>
            <a:r>
              <a:rPr lang="en-IN" sz="2800" dirty="0" smtClean="0"/>
              <a:t>		               E + E *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800" dirty="0" smtClean="0"/>
              <a:t>		                E + </a:t>
            </a:r>
            <a:r>
              <a:rPr lang="en-IN" sz="2800" b="1" dirty="0" smtClean="0"/>
              <a:t>id </a:t>
            </a:r>
            <a:r>
              <a:rPr lang="en-IN" sz="2800" dirty="0" smtClean="0"/>
              <a:t>*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800" dirty="0" smtClean="0"/>
              <a:t> 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</a:t>
            </a:r>
            <a:r>
              <a:rPr lang="en-IN" sz="2800" b="1" dirty="0" smtClean="0"/>
              <a:t>id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2595560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024188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011" y="3524254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011" y="4095758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011" y="4572008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Straight Connector 15"/>
          <p:cNvCxnSpPr/>
          <p:nvPr/>
        </p:nvCxnSpPr>
        <p:spPr>
          <a:xfrm rot="5400000">
            <a:off x="6680215" y="3321843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7108049" y="3036091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58016" y="26310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15074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32710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16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5074" y="45005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6037273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7143768" y="4000504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7465238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7893867" y="3964785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61206" y="44884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347090" y="450057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643834" y="45720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*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70126" y="541712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6892325" y="5167089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56010" y="53456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8178209" y="5095651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357950" y="3071810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72264" y="2171634"/>
            <a:ext cx="128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 smtClean="0"/>
              <a:t>Parse Tree</a:t>
            </a:r>
            <a:endParaRPr lang="en-US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85794"/>
            <a:ext cx="8429684" cy="53403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	Derive the string  </a:t>
            </a:r>
            <a:r>
              <a:rPr lang="en-IN" sz="2400" dirty="0" smtClean="0">
                <a:solidFill>
                  <a:srgbClr val="FF0000"/>
                </a:solidFill>
              </a:rPr>
              <a:t> </a:t>
            </a:r>
            <a:r>
              <a:rPr lang="en-IN" sz="2400" b="1" dirty="0" smtClean="0">
                <a:solidFill>
                  <a:srgbClr val="FF0000"/>
                </a:solidFill>
              </a:rPr>
              <a:t>- ( id + id ) * id   </a:t>
            </a:r>
            <a:r>
              <a:rPr lang="en-IN" sz="2400" dirty="0" smtClean="0"/>
              <a:t>using   rightmost /leftmost derivation</a:t>
            </a:r>
            <a:r>
              <a:rPr lang="en-IN" sz="2400" b="1" dirty="0" smtClean="0"/>
              <a:t>.</a:t>
            </a:r>
          </a:p>
          <a:p>
            <a:pPr>
              <a:buNone/>
            </a:pPr>
            <a:endParaRPr lang="en-IN" sz="2400" b="1" dirty="0" smtClean="0"/>
          </a:p>
          <a:p>
            <a:pPr>
              <a:buNone/>
            </a:pPr>
            <a:r>
              <a:rPr lang="en-IN" sz="2400" b="1" dirty="0" smtClean="0"/>
              <a:t>	Leftmost Derivation:</a:t>
            </a:r>
          </a:p>
          <a:p>
            <a:pPr>
              <a:buNone/>
            </a:pPr>
            <a:r>
              <a:rPr lang="en-IN" sz="2400" b="1" dirty="0" smtClean="0"/>
              <a:t>	E	        E * E				        </a:t>
            </a:r>
            <a:r>
              <a:rPr lang="en-IN" sz="2400" b="1" dirty="0" err="1" smtClean="0"/>
              <a:t>E</a:t>
            </a:r>
            <a:r>
              <a:rPr lang="en-IN" sz="2400" b="1" dirty="0" smtClean="0"/>
              <a:t> * E</a:t>
            </a:r>
          </a:p>
          <a:p>
            <a:pPr>
              <a:buNone/>
            </a:pPr>
            <a:r>
              <a:rPr lang="en-IN" sz="2400" b="1" dirty="0" smtClean="0"/>
              <a:t>	                 - E * E				         </a:t>
            </a:r>
            <a:r>
              <a:rPr lang="en-IN" sz="2400" b="1" dirty="0" err="1" smtClean="0"/>
              <a:t>E</a:t>
            </a:r>
            <a:r>
              <a:rPr lang="en-IN" sz="2400" b="1" dirty="0" smtClean="0"/>
              <a:t> * id</a:t>
            </a:r>
          </a:p>
          <a:p>
            <a:pPr>
              <a:buNone/>
            </a:pPr>
            <a:r>
              <a:rPr lang="en-IN" sz="2400" b="1" dirty="0" smtClean="0"/>
              <a:t>	                  - ( E ) * E				        - E * id</a:t>
            </a:r>
          </a:p>
          <a:p>
            <a:pPr>
              <a:buNone/>
            </a:pPr>
            <a:r>
              <a:rPr lang="en-IN" sz="2400" b="1" dirty="0" smtClean="0"/>
              <a:t>                       - ( E + E ) * E			        - ( E ) * id</a:t>
            </a:r>
          </a:p>
          <a:p>
            <a:pPr>
              <a:buNone/>
            </a:pPr>
            <a:r>
              <a:rPr lang="en-IN" sz="2400" b="1" dirty="0" smtClean="0"/>
              <a:t>                       - ( id + E ) * E			        - ( E + E ) * id</a:t>
            </a:r>
          </a:p>
          <a:p>
            <a:pPr>
              <a:buNone/>
            </a:pPr>
            <a:r>
              <a:rPr lang="en-IN" sz="2400" b="1" dirty="0" smtClean="0"/>
              <a:t>	                  - ( id + id ) * E		                      - ( E + id ) * id</a:t>
            </a:r>
          </a:p>
          <a:p>
            <a:pPr>
              <a:buNone/>
            </a:pPr>
            <a:r>
              <a:rPr lang="en-IN" sz="2400" b="1" dirty="0" smtClean="0"/>
              <a:t>		          - ( id + id ) * id			         - ( id + id ) * id</a:t>
            </a:r>
          </a:p>
          <a:p>
            <a:pPr>
              <a:buNone/>
            </a:pPr>
            <a:r>
              <a:rPr lang="en-IN" sz="2400" b="1" dirty="0" smtClean="0"/>
              <a:t>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0514" y="1500174"/>
            <a:ext cx="32759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 smtClean="0"/>
              <a:t>E → E + E  | E * E | (E ) | - E | </a:t>
            </a:r>
            <a:r>
              <a:rPr lang="en-IN" b="1" dirty="0" smtClean="0"/>
              <a:t>id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344" y="250030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928934"/>
            <a:ext cx="86201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357561"/>
            <a:ext cx="933450" cy="35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786189"/>
            <a:ext cx="933450" cy="35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14818"/>
            <a:ext cx="9334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643447"/>
            <a:ext cx="933450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143512"/>
            <a:ext cx="9334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500306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0225" y="3000372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429000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857628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286256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714884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0225" y="5143512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6715172" cy="5714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14356"/>
            <a:ext cx="3971924" cy="541180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/>
              <a:t>Derive the string  </a:t>
            </a:r>
            <a:r>
              <a:rPr lang="en-IN" sz="2400" dirty="0" smtClean="0">
                <a:solidFill>
                  <a:srgbClr val="FF0000"/>
                </a:solidFill>
              </a:rPr>
              <a:t> </a:t>
            </a:r>
            <a:r>
              <a:rPr lang="en-IN" sz="2400" b="1" dirty="0" smtClean="0">
                <a:solidFill>
                  <a:srgbClr val="FF0000"/>
                </a:solidFill>
              </a:rPr>
              <a:t>- ( id + id )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 E            - E</a:t>
            </a:r>
          </a:p>
          <a:p>
            <a:pPr algn="just">
              <a:buNone/>
            </a:pPr>
            <a:r>
              <a:rPr lang="en-IN" sz="2400" dirty="0" smtClean="0"/>
              <a:t>                - ( E )</a:t>
            </a:r>
          </a:p>
          <a:p>
            <a:pPr algn="just">
              <a:buNone/>
            </a:pPr>
            <a:r>
              <a:rPr lang="en-IN" sz="2400" dirty="0" smtClean="0"/>
              <a:t>               - ( E + E )</a:t>
            </a:r>
          </a:p>
          <a:p>
            <a:pPr algn="just">
              <a:buNone/>
            </a:pPr>
            <a:r>
              <a:rPr lang="en-IN" sz="2400" dirty="0" smtClean="0"/>
              <a:t>                - (</a:t>
            </a:r>
            <a:r>
              <a:rPr lang="en-IN" sz="2400" b="1" dirty="0" smtClean="0"/>
              <a:t> id</a:t>
            </a:r>
            <a:r>
              <a:rPr lang="en-IN" sz="2400" dirty="0" smtClean="0"/>
              <a:t> + E )</a:t>
            </a:r>
          </a:p>
          <a:p>
            <a:pPr algn="just">
              <a:buNone/>
            </a:pPr>
            <a:r>
              <a:rPr lang="en-IN" sz="2400" dirty="0" smtClean="0"/>
              <a:t>                - ( </a:t>
            </a:r>
            <a:r>
              <a:rPr lang="en-IN" sz="2400" b="1" dirty="0" smtClean="0"/>
              <a:t>id</a:t>
            </a:r>
            <a:r>
              <a:rPr lang="en-IN" sz="2400" dirty="0" smtClean="0"/>
              <a:t> + </a:t>
            </a:r>
            <a:r>
              <a:rPr lang="en-IN" sz="2400" b="1" dirty="0" smtClean="0"/>
              <a:t>id</a:t>
            </a:r>
            <a:r>
              <a:rPr lang="en-IN" sz="2400" dirty="0" smtClean="0"/>
              <a:t> )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1857364"/>
            <a:ext cx="564360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14348" y="1214422"/>
            <a:ext cx="32759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 smtClean="0"/>
              <a:t>E → E + E  | E * E | (E ) | - E | </a:t>
            </a:r>
            <a:r>
              <a:rPr lang="en-IN" b="1" dirty="0" smtClean="0"/>
              <a:t>id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047869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476497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928934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357562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786190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4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Practice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792961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714356"/>
            <a:ext cx="806767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42910" y="5357826"/>
            <a:ext cx="3000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e.g. </a:t>
            </a:r>
          </a:p>
          <a:p>
            <a:r>
              <a:rPr lang="en-IN" b="1" dirty="0" smtClean="0"/>
              <a:t>Declaration statement</a:t>
            </a:r>
          </a:p>
          <a:p>
            <a:r>
              <a:rPr lang="en-IN" b="1" dirty="0" smtClean="0"/>
              <a:t> </a:t>
            </a:r>
            <a:r>
              <a:rPr lang="en-IN" b="1" dirty="0" err="1" smtClean="0"/>
              <a:t>int</a:t>
            </a:r>
            <a:r>
              <a:rPr lang="en-IN" b="1" dirty="0" smtClean="0"/>
              <a:t> </a:t>
            </a:r>
            <a:r>
              <a:rPr lang="en-IN" b="1" dirty="0" err="1" smtClean="0"/>
              <a:t>a,b,c</a:t>
            </a:r>
            <a:r>
              <a:rPr lang="en-IN" b="1" dirty="0" smtClean="0"/>
              <a:t>;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Next Topic:</a:t>
            </a:r>
          </a:p>
          <a:p>
            <a:pPr algn="ctr">
              <a:buNone/>
            </a:pPr>
            <a:r>
              <a:rPr lang="en-IN" sz="4400" dirty="0" smtClean="0">
                <a:solidFill>
                  <a:srgbClr val="FF0000"/>
                </a:solidFill>
              </a:rPr>
              <a:t>Ambiguity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57171"/>
            <a:ext cx="8215370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0"/>
            <a:ext cx="7643866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 grammar that produces more than one parse tree for some sentence is said to be </a:t>
            </a:r>
            <a:r>
              <a:rPr lang="en-IN" sz="2400" b="1" dirty="0" smtClean="0"/>
              <a:t>ambiguous</a:t>
            </a:r>
            <a:r>
              <a:rPr lang="en-IN" sz="2400" dirty="0" smtClean="0"/>
              <a:t>.</a:t>
            </a:r>
          </a:p>
          <a:p>
            <a:pPr lvl="1" algn="just"/>
            <a:r>
              <a:rPr lang="en-IN" sz="2400" dirty="0" smtClean="0"/>
              <a:t>i.e. </a:t>
            </a:r>
            <a:r>
              <a:rPr lang="en-IN" sz="2400" b="1" dirty="0" smtClean="0"/>
              <a:t>An ambiguous grammar </a:t>
            </a:r>
            <a:r>
              <a:rPr lang="en-IN" sz="2400" dirty="0" smtClean="0"/>
              <a:t>is one that produce more than one leftmost or more than one rightmost derivation for the same sentence.</a:t>
            </a:r>
          </a:p>
          <a:p>
            <a:pPr lvl="1" algn="just">
              <a:buNone/>
            </a:pPr>
            <a:endParaRPr lang="en-US" sz="2400" dirty="0" smtClean="0"/>
          </a:p>
          <a:p>
            <a:pPr marL="285750" lvl="1" algn="just">
              <a:buFont typeface="Arial" pitchFamily="34" charset="0"/>
              <a:buChar char="•"/>
            </a:pPr>
            <a:r>
              <a:rPr lang="en-IN" sz="2400" dirty="0" smtClean="0"/>
              <a:t>For certain types of parsers, it is desirable that the grammar be made </a:t>
            </a:r>
            <a:r>
              <a:rPr lang="en-IN" sz="2400" b="1" dirty="0" smtClean="0"/>
              <a:t>unambiguous</a:t>
            </a:r>
            <a:r>
              <a:rPr lang="en-IN" sz="2400" dirty="0" smtClean="0"/>
              <a:t>.</a:t>
            </a:r>
          </a:p>
          <a:p>
            <a:pPr marL="285750" lvl="1" algn="just">
              <a:buFont typeface="Arial" pitchFamily="34" charset="0"/>
              <a:buChar char="•"/>
            </a:pPr>
            <a:r>
              <a:rPr lang="en-IN" sz="2400" dirty="0" smtClean="0"/>
              <a:t>We need to design unambiguous grammars for compiling applications.</a:t>
            </a:r>
          </a:p>
          <a:p>
            <a:pPr lvl="1" algn="just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86742" cy="5000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Ambiguous vs. Unambiguous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7715304" cy="584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Eliminating 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642918"/>
            <a:ext cx="8401080" cy="571504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An ambiguous grammar can be rewritten to eliminate the ambiguity.</a:t>
            </a:r>
          </a:p>
          <a:p>
            <a:pPr algn="just">
              <a:buNone/>
            </a:pPr>
            <a:r>
              <a:rPr lang="en-IN" sz="2400" dirty="0" smtClean="0"/>
              <a:t>	e.g. Eliminate the ambiguity from </a:t>
            </a:r>
            <a:r>
              <a:rPr lang="en-IN" sz="2400" b="1" dirty="0" smtClean="0"/>
              <a:t>“dangling-else” </a:t>
            </a:r>
            <a:r>
              <a:rPr lang="en-IN" sz="2400" dirty="0" smtClean="0"/>
              <a:t>grammar,</a:t>
            </a:r>
          </a:p>
          <a:p>
            <a:pPr algn="just">
              <a:buNone/>
            </a:pPr>
            <a:r>
              <a:rPr lang="en-IN" sz="2400" dirty="0" smtClean="0"/>
              <a:t>	stmt → </a:t>
            </a:r>
            <a:r>
              <a:rPr lang="en-IN" sz="2400" b="1" dirty="0" smtClean="0"/>
              <a:t>if</a:t>
            </a:r>
            <a:r>
              <a:rPr lang="en-IN" sz="2400" dirty="0" smtClean="0"/>
              <a:t> </a:t>
            </a:r>
            <a:r>
              <a:rPr lang="en-IN" sz="2400" dirty="0" err="1" smtClean="0"/>
              <a:t>expr</a:t>
            </a:r>
            <a:r>
              <a:rPr lang="en-IN" sz="2400" dirty="0" smtClean="0"/>
              <a:t> </a:t>
            </a:r>
            <a:r>
              <a:rPr lang="en-IN" sz="2400" b="1" dirty="0" smtClean="0"/>
              <a:t>then</a:t>
            </a:r>
            <a:r>
              <a:rPr lang="en-IN" sz="2400" dirty="0" smtClean="0"/>
              <a:t> stmt</a:t>
            </a:r>
          </a:p>
          <a:p>
            <a:pPr algn="just">
              <a:buNone/>
            </a:pPr>
            <a:r>
              <a:rPr lang="en-IN" sz="2400" dirty="0" smtClean="0"/>
              <a:t>		      | </a:t>
            </a:r>
            <a:r>
              <a:rPr lang="en-IN" sz="2400" b="1" dirty="0" smtClean="0"/>
              <a:t>if</a:t>
            </a:r>
            <a:r>
              <a:rPr lang="en-IN" sz="2400" dirty="0" smtClean="0"/>
              <a:t> </a:t>
            </a:r>
            <a:r>
              <a:rPr lang="en-IN" sz="2400" dirty="0" err="1" smtClean="0"/>
              <a:t>expr</a:t>
            </a:r>
            <a:r>
              <a:rPr lang="en-IN" sz="2400" dirty="0" smtClean="0"/>
              <a:t> </a:t>
            </a:r>
            <a:r>
              <a:rPr lang="en-IN" sz="2400" b="1" dirty="0" smtClean="0"/>
              <a:t>then</a:t>
            </a:r>
            <a:r>
              <a:rPr lang="en-IN" sz="2400" dirty="0" smtClean="0"/>
              <a:t> stmt </a:t>
            </a:r>
            <a:r>
              <a:rPr lang="en-IN" sz="2400" b="1" dirty="0" smtClean="0"/>
              <a:t>else</a:t>
            </a:r>
            <a:r>
              <a:rPr lang="en-IN" sz="2400" dirty="0" smtClean="0"/>
              <a:t> stmt</a:t>
            </a:r>
          </a:p>
          <a:p>
            <a:pPr algn="just">
              <a:buNone/>
            </a:pPr>
            <a:r>
              <a:rPr lang="en-IN" sz="2400" dirty="0" smtClean="0"/>
              <a:t>		      | </a:t>
            </a:r>
            <a:r>
              <a:rPr lang="en-IN" sz="2400" b="1" dirty="0" smtClean="0"/>
              <a:t>other</a:t>
            </a:r>
          </a:p>
          <a:p>
            <a:pPr algn="just">
              <a:buNone/>
            </a:pPr>
            <a:r>
              <a:rPr lang="en-IN" sz="2400" b="1" dirty="0" smtClean="0"/>
              <a:t>	</a:t>
            </a:r>
            <a:r>
              <a:rPr lang="en-IN" sz="2400" dirty="0" smtClean="0"/>
              <a:t>According to this grammar define a compound conditional statement,</a:t>
            </a:r>
          </a:p>
          <a:p>
            <a:pPr algn="just">
              <a:buNone/>
            </a:pP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3786190"/>
            <a:ext cx="571504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4143380"/>
            <a:ext cx="500066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/>
              <a:t>For the same grammar, consider the string,</a:t>
            </a:r>
          </a:p>
          <a:p>
            <a:pPr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The grammar is ambiguous since the string produces two parse tree,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857232"/>
            <a:ext cx="314327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1857365"/>
            <a:ext cx="657229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8579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smtClean="0"/>
              <a:t>Match each </a:t>
            </a:r>
            <a:r>
              <a:rPr lang="en-IN" sz="2400" b="1" dirty="0" smtClean="0"/>
              <a:t>else</a:t>
            </a:r>
            <a:r>
              <a:rPr lang="en-IN" sz="2400" dirty="0" smtClean="0"/>
              <a:t> with the closest previous unmatched </a:t>
            </a:r>
            <a:r>
              <a:rPr lang="en-IN" sz="2400" b="1" dirty="0" smtClean="0"/>
              <a:t>then</a:t>
            </a:r>
            <a:r>
              <a:rPr lang="en-IN" sz="2400" dirty="0" smtClean="0"/>
              <a:t>. </a:t>
            </a:r>
          </a:p>
          <a:p>
            <a:pPr marL="0" indent="0" algn="just">
              <a:buNone/>
            </a:pPr>
            <a:r>
              <a:rPr lang="en-IN" sz="2400" dirty="0" smtClean="0"/>
              <a:t>This </a:t>
            </a:r>
            <a:r>
              <a:rPr lang="en-IN" sz="2400" dirty="0" err="1" smtClean="0"/>
              <a:t>disambiguity</a:t>
            </a:r>
            <a:r>
              <a:rPr lang="en-IN" sz="2400" dirty="0" smtClean="0"/>
              <a:t> rule can be incorporated into the grammar.</a:t>
            </a:r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This grammar generates the same set of strings ,but allows only one parsing for string.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357298"/>
            <a:ext cx="678661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71438"/>
            <a:ext cx="7572428" cy="571480"/>
          </a:xfrm>
        </p:spPr>
        <p:txBody>
          <a:bodyPr>
            <a:noAutofit/>
          </a:bodyPr>
          <a:lstStyle/>
          <a:p>
            <a:pPr marL="342900" lvl="0" indent="-342900" fontAlgn="base">
              <a:spcBef>
                <a:spcPct val="20000"/>
              </a:spcBef>
            </a:pPr>
            <a:r>
              <a:rPr lang="en-US" sz="4000" dirty="0" smtClean="0">
                <a:solidFill>
                  <a:prstClr val="black"/>
                </a:solidFill>
                <a:ea typeface="+mn-ea"/>
                <a:cs typeface="+mn-cs"/>
              </a:rPr>
              <a:t>Methods To Remove Ambiguity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5483245"/>
          </a:xfrm>
        </p:spPr>
        <p:txBody>
          <a:bodyPr>
            <a:noAutofit/>
          </a:bodyPr>
          <a:lstStyle/>
          <a:p>
            <a:pPr algn="just" fontAlgn="base"/>
            <a:r>
              <a:rPr lang="en-US" sz="2400" dirty="0" smtClean="0"/>
              <a:t>The ambiguity from the grammar may be removed using the following methods:</a:t>
            </a:r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r>
              <a:rPr lang="en-US" sz="2400" dirty="0" smtClean="0"/>
              <a:t>The solution to the problem of enforcing precedence is to introduce several different variables at each level of precedence.</a:t>
            </a:r>
          </a:p>
          <a:p>
            <a:pPr algn="just" fontAlgn="base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915177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Autofit/>
          </a:bodyPr>
          <a:lstStyle/>
          <a:p>
            <a:r>
              <a:rPr lang="en-US" sz="3200" dirty="0" smtClean="0"/>
              <a:t>Removing Ambiguity by Precedence &amp; </a:t>
            </a:r>
            <a:r>
              <a:rPr lang="en-US" sz="3200" dirty="0" err="1" smtClean="0"/>
              <a:t>Associativity</a:t>
            </a:r>
            <a:r>
              <a:rPr lang="en-US" sz="3200" dirty="0" smtClean="0"/>
              <a:t> Rules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928670"/>
            <a:ext cx="8501122" cy="5197493"/>
          </a:xfrm>
        </p:spPr>
        <p:txBody>
          <a:bodyPr>
            <a:noAutofit/>
          </a:bodyPr>
          <a:lstStyle/>
          <a:p>
            <a:pPr algn="just" fontAlgn="base"/>
            <a:r>
              <a:rPr lang="en-US" sz="2000" dirty="0" smtClean="0"/>
              <a:t>An ambiguous grammar may be converted into an unambiguous grammar by implementing:</a:t>
            </a:r>
          </a:p>
          <a:p>
            <a:pPr lvl="1" algn="just" fontAlgn="base"/>
            <a:r>
              <a:rPr lang="en-US" sz="2000" dirty="0" smtClean="0"/>
              <a:t>Precedence Constraints</a:t>
            </a:r>
          </a:p>
          <a:p>
            <a:pPr lvl="1" algn="just" fontAlgn="base"/>
            <a:r>
              <a:rPr lang="en-US" sz="2000" dirty="0" err="1" smtClean="0"/>
              <a:t>Associativity</a:t>
            </a:r>
            <a:r>
              <a:rPr lang="en-US" sz="2000" dirty="0" smtClean="0"/>
              <a:t> Constraints</a:t>
            </a:r>
          </a:p>
          <a:p>
            <a:pPr algn="just" fontAlgn="base">
              <a:buNone/>
            </a:pPr>
            <a:r>
              <a:rPr lang="en-US" sz="2000" dirty="0" smtClean="0"/>
              <a:t>These constraints are implemented using the following rules:</a:t>
            </a:r>
          </a:p>
          <a:p>
            <a:pPr algn="just" fontAlgn="base">
              <a:buNone/>
            </a:pPr>
            <a:endParaRPr lang="en-US" sz="2000" b="1" dirty="0" smtClean="0"/>
          </a:p>
          <a:p>
            <a:pPr algn="just" fontAlgn="base">
              <a:buNone/>
            </a:pPr>
            <a:r>
              <a:rPr lang="en-US" sz="2000" b="1" dirty="0" smtClean="0"/>
              <a:t>Rule-1:</a:t>
            </a:r>
            <a:endParaRPr lang="en-US" sz="2000" dirty="0" smtClean="0"/>
          </a:p>
          <a:p>
            <a:pPr algn="just" fontAlgn="base"/>
            <a:r>
              <a:rPr lang="en-US" sz="2000" dirty="0" smtClean="0"/>
              <a:t>The level at which the production is present defines the priority of the operator contained in it.</a:t>
            </a:r>
          </a:p>
          <a:p>
            <a:pPr lvl="1" algn="just" fontAlgn="base"/>
            <a:r>
              <a:rPr lang="en-US" sz="2000" dirty="0" smtClean="0"/>
              <a:t>The higher the level of the production, the lower the priority of operator.</a:t>
            </a:r>
          </a:p>
          <a:p>
            <a:pPr lvl="1" algn="just" fontAlgn="base"/>
            <a:r>
              <a:rPr lang="en-US" sz="2000" dirty="0" smtClean="0"/>
              <a:t>The lower the level of the production, the higher the priority of operator.</a:t>
            </a:r>
          </a:p>
          <a:p>
            <a:pPr algn="just" fontAlgn="base">
              <a:buNone/>
            </a:pPr>
            <a:r>
              <a:rPr lang="en-US" sz="2000" b="1" dirty="0" smtClean="0"/>
              <a:t>Rule-2:</a:t>
            </a:r>
            <a:r>
              <a:rPr lang="en-US" sz="2000" dirty="0" smtClean="0"/>
              <a:t> </a:t>
            </a:r>
          </a:p>
          <a:p>
            <a:pPr algn="just" fontAlgn="base"/>
            <a:r>
              <a:rPr lang="en-US" sz="2000" dirty="0" smtClean="0"/>
              <a:t>If the operator is left associative, induce left recursion in its production.</a:t>
            </a:r>
          </a:p>
          <a:p>
            <a:pPr algn="just" fontAlgn="base"/>
            <a:r>
              <a:rPr lang="en-US" sz="2000" dirty="0" smtClean="0"/>
              <a:t>If the operator is right associative, induce right recursion in its production.</a:t>
            </a:r>
          </a:p>
          <a:p>
            <a:pPr algn="just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/>
              <a:t>Consider the ambiguous Grammar:</a:t>
            </a:r>
          </a:p>
          <a:p>
            <a:pPr algn="just">
              <a:buNone/>
            </a:pPr>
            <a:r>
              <a:rPr lang="en-IN" sz="2400" dirty="0" smtClean="0"/>
              <a:t> E → E + E |E – E | E * E | E / E | (E) | </a:t>
            </a:r>
            <a:r>
              <a:rPr lang="en-IN" sz="2400" b="1" dirty="0" smtClean="0"/>
              <a:t>id</a:t>
            </a:r>
          </a:p>
          <a:p>
            <a:pPr algn="just">
              <a:buNone/>
            </a:pPr>
            <a:endParaRPr lang="en-IN" sz="2400" b="1" dirty="0" smtClean="0"/>
          </a:p>
          <a:p>
            <a:pPr marL="0" indent="0" algn="just">
              <a:buNone/>
            </a:pPr>
            <a:r>
              <a:rPr lang="en-IN" sz="2400" dirty="0" smtClean="0"/>
              <a:t>Introduce new variable / non-terminals at each level of precedence,</a:t>
            </a:r>
          </a:p>
          <a:p>
            <a:pPr marL="400050" lvl="1" indent="0" algn="just"/>
            <a:r>
              <a:rPr lang="en-US" sz="2000" dirty="0" smtClean="0"/>
              <a:t>an expression </a:t>
            </a:r>
            <a:r>
              <a:rPr lang="en-US" sz="2000" b="1" dirty="0" smtClean="0"/>
              <a:t>E</a:t>
            </a:r>
            <a:r>
              <a:rPr lang="en-US" sz="2000" dirty="0" smtClean="0"/>
              <a:t> for our example is a sum of one or more terms. (+,-)</a:t>
            </a:r>
          </a:p>
          <a:p>
            <a:pPr marL="400050" lvl="1" indent="0" algn="just"/>
            <a:r>
              <a:rPr lang="en-US" sz="2000" dirty="0" smtClean="0"/>
              <a:t>a term </a:t>
            </a:r>
            <a:r>
              <a:rPr lang="en-US" sz="2000" b="1" dirty="0" smtClean="0"/>
              <a:t>T</a:t>
            </a:r>
            <a:r>
              <a:rPr lang="en-US" sz="2000" dirty="0" smtClean="0"/>
              <a:t> is a product of one or more factors. (*, /)</a:t>
            </a:r>
          </a:p>
          <a:p>
            <a:pPr marL="400050" lvl="1" indent="0" algn="just"/>
            <a:r>
              <a:rPr lang="en-IN" sz="2000" b="1" dirty="0" smtClean="0"/>
              <a:t> </a:t>
            </a:r>
            <a:r>
              <a:rPr lang="en-IN" sz="2000" dirty="0" smtClean="0"/>
              <a:t>a factor</a:t>
            </a:r>
            <a:r>
              <a:rPr lang="en-IN" sz="2000" b="1" dirty="0" smtClean="0"/>
              <a:t> F </a:t>
            </a:r>
            <a:r>
              <a:rPr lang="en-IN" sz="2000" dirty="0" smtClean="0"/>
              <a:t>is an identifier or parenthesised expression.</a:t>
            </a:r>
            <a:endParaRPr lang="en-IN" sz="2000" b="1" dirty="0" smtClean="0"/>
          </a:p>
          <a:p>
            <a:pPr algn="just">
              <a:buNone/>
            </a:pPr>
            <a:r>
              <a:rPr lang="en-IN" sz="2400" dirty="0" smtClean="0"/>
              <a:t>Unambiguous Grammar</a:t>
            </a:r>
          </a:p>
          <a:p>
            <a:pPr algn="just">
              <a:buNone/>
            </a:pPr>
            <a:r>
              <a:rPr lang="en-IN" sz="2400" dirty="0" smtClean="0"/>
              <a:t> E → E + T | E – T | T</a:t>
            </a:r>
          </a:p>
          <a:p>
            <a:pPr algn="just">
              <a:buNone/>
            </a:pPr>
            <a:r>
              <a:rPr lang="en-IN" sz="2400" dirty="0" smtClean="0"/>
              <a:t> T → T * F | T / F | F</a:t>
            </a:r>
          </a:p>
          <a:p>
            <a:pPr algn="just">
              <a:buNone/>
            </a:pPr>
            <a:r>
              <a:rPr lang="en-IN" sz="2400" dirty="0" smtClean="0"/>
              <a:t> F → (E) | </a:t>
            </a:r>
            <a:r>
              <a:rPr lang="en-IN" sz="2400" b="1" dirty="0" smtClean="0"/>
              <a:t>id</a:t>
            </a:r>
          </a:p>
          <a:p>
            <a:pPr algn="just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b="1" dirty="0" smtClean="0"/>
              <a:t>Grammars</a:t>
            </a:r>
            <a:r>
              <a:rPr lang="en-IN" sz="2400" dirty="0" smtClean="0"/>
              <a:t> offer significant advantages to both language designers and compiler writers.</a:t>
            </a:r>
          </a:p>
          <a:p>
            <a:pPr marL="0" indent="0" algn="just">
              <a:buNone/>
            </a:pPr>
            <a:endParaRPr lang="en-IN" sz="2400" dirty="0" smtClean="0"/>
          </a:p>
          <a:p>
            <a:pPr marL="352425" indent="-352425" algn="just"/>
            <a:r>
              <a:rPr lang="en-IN" sz="2400" dirty="0" smtClean="0"/>
              <a:t> Gives a precise, easy-to-understand, syntactic specification of a programming language.</a:t>
            </a:r>
          </a:p>
          <a:p>
            <a:pPr marL="352425" indent="-352425" algn="just"/>
            <a:endParaRPr lang="en-IN" sz="2400" dirty="0" smtClean="0"/>
          </a:p>
          <a:p>
            <a:pPr marL="352425" indent="-352425" algn="just"/>
            <a:r>
              <a:rPr lang="en-IN" sz="2400" dirty="0" smtClean="0"/>
              <a:t>From certain classes of grammars an efficient parser can be automatically constructed that determines if a source program is syntactically well formed.</a:t>
            </a:r>
          </a:p>
          <a:p>
            <a:pPr marL="352425" indent="-352425" algn="just"/>
            <a:endParaRPr lang="en-IN" sz="2400" dirty="0" smtClean="0"/>
          </a:p>
          <a:p>
            <a:pPr marL="352425" indent="-352425" algn="just"/>
            <a:r>
              <a:rPr lang="en-IN" sz="2400" dirty="0" smtClean="0"/>
              <a:t>A properly designed grammar imparts a structure to a programming language that is useful for translation of source code into correct object code and for detection of errors.</a:t>
            </a:r>
          </a:p>
          <a:p>
            <a:pPr marL="0" indent="0"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IN" sz="2400" dirty="0" smtClean="0"/>
              <a:t>Unambiguous Grammar</a:t>
            </a:r>
          </a:p>
          <a:p>
            <a:pPr algn="just">
              <a:buNone/>
            </a:pPr>
            <a:r>
              <a:rPr lang="en-IN" sz="2400" dirty="0" smtClean="0"/>
              <a:t> E → E + T | T</a:t>
            </a:r>
          </a:p>
          <a:p>
            <a:pPr algn="just">
              <a:buNone/>
            </a:pPr>
            <a:r>
              <a:rPr lang="en-IN" sz="2400" dirty="0" smtClean="0"/>
              <a:t> T → T * F | F</a:t>
            </a:r>
          </a:p>
          <a:p>
            <a:pPr algn="just">
              <a:buNone/>
            </a:pPr>
            <a:r>
              <a:rPr lang="en-IN" sz="2400" dirty="0" smtClean="0"/>
              <a:t> F → (E) | </a:t>
            </a:r>
            <a:r>
              <a:rPr lang="en-IN" sz="2400" b="1" dirty="0" smtClean="0"/>
              <a:t>id </a:t>
            </a:r>
          </a:p>
          <a:p>
            <a:pPr algn="just">
              <a:buNone/>
            </a:pPr>
            <a:r>
              <a:rPr lang="en-IN" sz="2400" dirty="0" smtClean="0"/>
              <a:t>Try deriving the string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id+id</a:t>
            </a:r>
            <a:r>
              <a:rPr lang="en-IN" sz="2400" b="1" dirty="0" smtClean="0"/>
              <a:t>*id </a:t>
            </a:r>
            <a:r>
              <a:rPr lang="en-IN" sz="2400" dirty="0" smtClean="0"/>
              <a:t>using the above grammars.</a:t>
            </a:r>
          </a:p>
          <a:p>
            <a:pPr>
              <a:buNone/>
            </a:pPr>
            <a:r>
              <a:rPr lang="en-IN" sz="2400" dirty="0" smtClean="0"/>
              <a:t>	       E              </a:t>
            </a:r>
            <a:r>
              <a:rPr lang="en-IN" sz="2400" dirty="0" err="1" smtClean="0"/>
              <a:t>E</a:t>
            </a:r>
            <a:r>
              <a:rPr lang="en-IN" sz="2400" dirty="0" smtClean="0"/>
              <a:t> + T </a:t>
            </a:r>
          </a:p>
          <a:p>
            <a:pPr>
              <a:buNone/>
            </a:pPr>
            <a:r>
              <a:rPr lang="en-IN" sz="2400" dirty="0" smtClean="0"/>
              <a:t>                            T + T                </a:t>
            </a:r>
          </a:p>
          <a:p>
            <a:pPr>
              <a:buNone/>
            </a:pPr>
            <a:r>
              <a:rPr lang="en-IN" sz="2400" dirty="0" smtClean="0"/>
              <a:t>		               F + T</a:t>
            </a:r>
          </a:p>
          <a:p>
            <a:pPr>
              <a:buNone/>
            </a:pPr>
            <a:r>
              <a:rPr lang="en-IN" sz="2400" dirty="0" smtClean="0"/>
              <a:t>		               </a:t>
            </a:r>
            <a:r>
              <a:rPr lang="en-IN" sz="2400" b="1" dirty="0" smtClean="0"/>
              <a:t>id</a:t>
            </a:r>
            <a:r>
              <a:rPr lang="en-IN" sz="2400" dirty="0" smtClean="0"/>
              <a:t> + T</a:t>
            </a:r>
          </a:p>
          <a:p>
            <a:pPr>
              <a:buNone/>
            </a:pPr>
            <a:r>
              <a:rPr lang="en-IN" sz="2400" dirty="0" smtClean="0"/>
              <a:t>		               </a:t>
            </a:r>
            <a:r>
              <a:rPr lang="en-IN" sz="2400" b="1" dirty="0" smtClean="0"/>
              <a:t>id</a:t>
            </a:r>
            <a:r>
              <a:rPr lang="en-IN" sz="2400" dirty="0" smtClean="0"/>
              <a:t> + T * F</a:t>
            </a:r>
          </a:p>
          <a:p>
            <a:pPr>
              <a:buNone/>
            </a:pPr>
            <a:r>
              <a:rPr lang="en-IN" sz="2400" dirty="0" smtClean="0"/>
              <a:t> 		               </a:t>
            </a:r>
            <a:r>
              <a:rPr lang="en-IN" sz="2400" b="1" dirty="0" smtClean="0"/>
              <a:t>id</a:t>
            </a:r>
            <a:r>
              <a:rPr lang="en-IN" sz="2400" dirty="0" smtClean="0"/>
              <a:t> + F * F</a:t>
            </a:r>
          </a:p>
          <a:p>
            <a:pPr>
              <a:buNone/>
            </a:pPr>
            <a:r>
              <a:rPr lang="en-IN" sz="2400" dirty="0" smtClean="0"/>
              <a:t>		              </a:t>
            </a:r>
            <a:r>
              <a:rPr lang="en-IN" sz="2400" b="1" dirty="0" smtClean="0"/>
              <a:t> id</a:t>
            </a:r>
            <a:r>
              <a:rPr lang="en-IN" sz="2400" dirty="0" smtClean="0"/>
              <a:t> + </a:t>
            </a:r>
            <a:r>
              <a:rPr lang="en-IN" sz="2400" b="1" dirty="0" smtClean="0"/>
              <a:t>id</a:t>
            </a:r>
            <a:r>
              <a:rPr lang="en-IN" sz="2400" dirty="0" smtClean="0"/>
              <a:t> * F</a:t>
            </a:r>
          </a:p>
          <a:p>
            <a:pPr>
              <a:buNone/>
            </a:pPr>
            <a:r>
              <a:rPr lang="en-IN" sz="2400" b="1" dirty="0" smtClean="0"/>
              <a:t>                             id + id * id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250030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6848" y="285749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6848" y="321468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286" y="3643314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071942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286" y="4429132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833951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262579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001056" cy="578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76" y="142852"/>
            <a:ext cx="6572296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 vs. CFG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501122" cy="535785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Every construct that can be described by a regular expression can be described by a grammar.</a:t>
            </a:r>
          </a:p>
          <a:p>
            <a:pPr algn="just"/>
            <a:r>
              <a:rPr lang="en-IN" sz="2400" dirty="0" smtClean="0"/>
              <a:t>NFA can be converted to a grammar that generates the same language as recognized by the NFA.</a:t>
            </a:r>
          </a:p>
          <a:p>
            <a:pPr algn="just"/>
            <a:r>
              <a:rPr lang="en-IN" sz="2400" dirty="0" smtClean="0"/>
              <a:t>Rules: </a:t>
            </a:r>
          </a:p>
          <a:p>
            <a:pPr lvl="1" algn="just"/>
            <a:r>
              <a:rPr lang="en-IN" sz="2400" dirty="0" smtClean="0"/>
              <a:t>For each state </a:t>
            </a:r>
            <a:r>
              <a:rPr lang="en-IN" sz="2400" i="1" dirty="0" err="1" smtClean="0"/>
              <a:t>i</a:t>
            </a:r>
            <a:r>
              <a:rPr lang="en-IN" sz="2400" dirty="0" smtClean="0"/>
              <a:t> of the NFA, create a non-terminal symbol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.</a:t>
            </a:r>
            <a:endParaRPr lang="en-IN" sz="2400" baseline="-25000" dirty="0" smtClean="0"/>
          </a:p>
          <a:p>
            <a:pPr lvl="1" algn="just"/>
            <a:r>
              <a:rPr lang="en-IN" sz="2400" dirty="0" smtClean="0"/>
              <a:t>If state </a:t>
            </a:r>
            <a:r>
              <a:rPr lang="en-IN" sz="2400" i="1" dirty="0" err="1" smtClean="0"/>
              <a:t>i</a:t>
            </a:r>
            <a:r>
              <a:rPr lang="en-IN" sz="2400" i="1" dirty="0" smtClean="0"/>
              <a:t> </a:t>
            </a:r>
            <a:r>
              <a:rPr lang="en-IN" sz="2400" dirty="0" smtClean="0"/>
              <a:t>has a transition to state </a:t>
            </a:r>
            <a:r>
              <a:rPr lang="en-IN" sz="2400" i="1" dirty="0" smtClean="0"/>
              <a:t>j</a:t>
            </a:r>
            <a:r>
              <a:rPr lang="en-IN" sz="2400" dirty="0" smtClean="0"/>
              <a:t> on symbol </a:t>
            </a:r>
            <a:r>
              <a:rPr lang="en-IN" sz="2400" b="1" i="1" dirty="0" smtClean="0"/>
              <a:t>a</a:t>
            </a:r>
            <a:r>
              <a:rPr lang="en-IN" sz="2400" dirty="0" smtClean="0"/>
              <a:t>, introduce the production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→ a </a:t>
            </a:r>
            <a:r>
              <a:rPr lang="en-IN" sz="2400" dirty="0" err="1" smtClean="0"/>
              <a:t>A</a:t>
            </a:r>
            <a:r>
              <a:rPr lang="en-IN" sz="2400" baseline="-25000" dirty="0" err="1" smtClean="0"/>
              <a:t>j</a:t>
            </a:r>
            <a:endParaRPr lang="en-IN" sz="2400" baseline="-25000" dirty="0" smtClean="0"/>
          </a:p>
          <a:p>
            <a:pPr lvl="1" algn="just"/>
            <a:r>
              <a:rPr lang="en-IN" sz="2400" dirty="0" smtClean="0"/>
              <a:t>If state </a:t>
            </a:r>
            <a:r>
              <a:rPr lang="en-IN" sz="2400" i="1" dirty="0" err="1" smtClean="0"/>
              <a:t>i</a:t>
            </a:r>
            <a:r>
              <a:rPr lang="en-IN" sz="2400" dirty="0" smtClean="0"/>
              <a:t> goes to state </a:t>
            </a:r>
            <a:r>
              <a:rPr lang="en-IN" sz="2400" i="1" dirty="0" smtClean="0"/>
              <a:t>j</a:t>
            </a:r>
            <a:r>
              <a:rPr lang="en-IN" sz="2400" dirty="0" smtClean="0"/>
              <a:t> on symbol ε, introduce the production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→ </a:t>
            </a:r>
            <a:r>
              <a:rPr lang="en-IN" sz="2400" dirty="0" err="1" smtClean="0"/>
              <a:t>A</a:t>
            </a:r>
            <a:r>
              <a:rPr lang="en-IN" sz="2400" baseline="-25000" dirty="0" err="1" smtClean="0"/>
              <a:t>j</a:t>
            </a:r>
            <a:endParaRPr lang="en-IN" sz="2400" baseline="-25000" dirty="0" smtClean="0"/>
          </a:p>
          <a:p>
            <a:pPr lvl="1" algn="just"/>
            <a:r>
              <a:rPr lang="en-IN" sz="2400" dirty="0" smtClean="0"/>
              <a:t>If</a:t>
            </a:r>
            <a:r>
              <a:rPr lang="en-IN" sz="2400" i="1" dirty="0" smtClean="0"/>
              <a:t> </a:t>
            </a:r>
            <a:r>
              <a:rPr lang="en-IN" sz="2400" i="1" dirty="0" err="1" smtClean="0"/>
              <a:t>i</a:t>
            </a:r>
            <a:r>
              <a:rPr lang="en-IN" sz="2400" i="1" dirty="0" smtClean="0"/>
              <a:t> </a:t>
            </a:r>
            <a:r>
              <a:rPr lang="en-IN" sz="2400" dirty="0" smtClean="0"/>
              <a:t>is an accepting state, introduce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→ ε</a:t>
            </a:r>
          </a:p>
          <a:p>
            <a:pPr lvl="1" algn="just"/>
            <a:r>
              <a:rPr lang="en-IN" sz="2400" dirty="0" smtClean="0"/>
              <a:t>If </a:t>
            </a:r>
            <a:r>
              <a:rPr lang="en-IN" sz="2400" i="1" dirty="0" err="1" smtClean="0"/>
              <a:t>i</a:t>
            </a:r>
            <a:r>
              <a:rPr lang="en-IN" sz="2400" dirty="0" smtClean="0"/>
              <a:t> is the start state make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the start symbol of the grammar.</a:t>
            </a:r>
          </a:p>
          <a:p>
            <a:pPr lvl="1"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71438"/>
            <a:ext cx="7143800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 vs. CFG(contd..)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42928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400" dirty="0" smtClean="0"/>
              <a:t>	e.g. The regular expression (</a:t>
            </a:r>
            <a:r>
              <a:rPr lang="en-IN" sz="2400" dirty="0" err="1" smtClean="0"/>
              <a:t>a|b</a:t>
            </a:r>
            <a:r>
              <a:rPr lang="en-IN" sz="2400" dirty="0" smtClean="0"/>
              <a:t>)*</a:t>
            </a:r>
            <a:r>
              <a:rPr lang="en-IN" sz="2400" dirty="0" err="1" smtClean="0"/>
              <a:t>abb</a:t>
            </a:r>
            <a:r>
              <a:rPr lang="en-IN" sz="2400" dirty="0" smtClean="0"/>
              <a:t>, consider the NFA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	Equivalent grammar,</a:t>
            </a:r>
          </a:p>
          <a:p>
            <a:pPr algn="just">
              <a:buNone/>
            </a:pPr>
            <a:r>
              <a:rPr lang="en-IN" sz="2400" dirty="0" smtClean="0"/>
              <a:t>	A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→ a A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| b A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| a A</a:t>
            </a:r>
            <a:r>
              <a:rPr lang="en-IN" sz="2400" baseline="-25000" dirty="0" smtClean="0"/>
              <a:t>1</a:t>
            </a:r>
          </a:p>
          <a:p>
            <a:pPr algn="just">
              <a:buNone/>
            </a:pPr>
            <a:r>
              <a:rPr lang="en-IN" sz="2400" baseline="-25000" dirty="0" smtClean="0"/>
              <a:t>	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→ b A</a:t>
            </a:r>
            <a:r>
              <a:rPr lang="en-IN" sz="2400" baseline="-25000" dirty="0" smtClean="0"/>
              <a:t>2</a:t>
            </a:r>
          </a:p>
          <a:p>
            <a:pPr algn="just">
              <a:buNone/>
            </a:pPr>
            <a:r>
              <a:rPr lang="en-IN" sz="2400" dirty="0" smtClean="0"/>
              <a:t>	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→ b A</a:t>
            </a:r>
            <a:r>
              <a:rPr lang="en-IN" sz="2400" baseline="-25000" dirty="0" smtClean="0"/>
              <a:t>3</a:t>
            </a:r>
          </a:p>
          <a:p>
            <a:pPr algn="just">
              <a:buNone/>
            </a:pPr>
            <a:r>
              <a:rPr lang="en-IN" sz="2400" dirty="0" smtClean="0"/>
              <a:t>	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 → ε</a:t>
            </a:r>
            <a:endParaRPr lang="en-IN" sz="2400" baseline="-25000" dirty="0" smtClean="0"/>
          </a:p>
          <a:p>
            <a:pPr algn="just">
              <a:buNone/>
            </a:pPr>
            <a:endParaRPr lang="en-IN" sz="2400" baseline="-25000" dirty="0" smtClean="0"/>
          </a:p>
          <a:p>
            <a:pPr algn="just">
              <a:buNone/>
            </a:pPr>
            <a:r>
              <a:rPr lang="en-IN" sz="2400" baseline="-25000" dirty="0" smtClean="0"/>
              <a:t>	</a:t>
            </a: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2081218" y="1214422"/>
            <a:ext cx="4991112" cy="2098335"/>
            <a:chOff x="2514600" y="1007115"/>
            <a:chExt cx="6781800" cy="3991274"/>
          </a:xfrm>
        </p:grpSpPr>
        <p:sp>
          <p:nvSpPr>
            <p:cNvPr id="8" name="Oval 7"/>
            <p:cNvSpPr/>
            <p:nvPr/>
          </p:nvSpPr>
          <p:spPr>
            <a:xfrm>
              <a:off x="3352514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0</a:t>
              </a:r>
              <a:endParaRPr lang="en-US" sz="2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6857229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2</a:t>
              </a:r>
              <a:endParaRPr lang="en-US" sz="20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591131" y="2895600"/>
              <a:ext cx="76138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039328" y="2895600"/>
              <a:ext cx="106554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8" idx="1"/>
              <a:endCxn id="8" idx="7"/>
            </p:cNvCxnSpPr>
            <p:nvPr/>
          </p:nvCxnSpPr>
          <p:spPr>
            <a:xfrm rot="5400000" flipH="1" flipV="1">
              <a:off x="3695843" y="2448996"/>
              <a:ext cx="2116" cy="484694"/>
            </a:xfrm>
            <a:prstGeom prst="curvedConnector3">
              <a:avLst>
                <a:gd name="adj1" fmla="val 5143030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8" idx="3"/>
              <a:endCxn id="8" idx="5"/>
            </p:cNvCxnSpPr>
            <p:nvPr/>
          </p:nvCxnSpPr>
          <p:spPr>
            <a:xfrm rot="16200000" flipH="1">
              <a:off x="3695843" y="2933712"/>
              <a:ext cx="2117" cy="484694"/>
            </a:xfrm>
            <a:prstGeom prst="curvedConnector3">
              <a:avLst>
                <a:gd name="adj1" fmla="val 5654869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104871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1</a:t>
              </a:r>
              <a:endParaRPr lang="en-US" sz="20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791685" y="2895600"/>
              <a:ext cx="1065544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544043" y="2895600"/>
              <a:ext cx="1067506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8611549" y="2590800"/>
              <a:ext cx="684851" cy="685800"/>
            </a:xfrm>
            <a:prstGeom prst="ellipse">
              <a:avLst/>
            </a:prstGeom>
            <a:ln w="8572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3</a:t>
              </a:r>
              <a:endParaRPr lang="en-US" sz="2000" dirty="0"/>
            </a:p>
          </p:txBody>
        </p:sp>
        <p:sp>
          <p:nvSpPr>
            <p:cNvPr id="18" name="TextBox 36"/>
            <p:cNvSpPr txBox="1">
              <a:spLocks noChangeArrowheads="1"/>
            </p:cNvSpPr>
            <p:nvPr/>
          </p:nvSpPr>
          <p:spPr bwMode="auto">
            <a:xfrm>
              <a:off x="2514600" y="2230064"/>
              <a:ext cx="904881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/>
                <a:t>start</a:t>
              </a:r>
              <a:endParaRPr lang="en-US" sz="2000" dirty="0"/>
            </a:p>
          </p:txBody>
        </p:sp>
        <p:sp>
          <p:nvSpPr>
            <p:cNvPr id="19" name="TextBox 37"/>
            <p:cNvSpPr txBox="1">
              <a:spLocks noChangeArrowheads="1"/>
            </p:cNvSpPr>
            <p:nvPr/>
          </p:nvSpPr>
          <p:spPr bwMode="auto">
            <a:xfrm>
              <a:off x="3565277" y="1007115"/>
              <a:ext cx="456388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IN" sz="2000" dirty="0"/>
                <a:t>a</a:t>
              </a:r>
              <a:endParaRPr lang="en-US" sz="2000" dirty="0"/>
            </a:p>
          </p:txBody>
        </p:sp>
        <p:sp>
          <p:nvSpPr>
            <p:cNvPr id="20" name="TextBox 38"/>
            <p:cNvSpPr txBox="1">
              <a:spLocks noChangeArrowheads="1"/>
            </p:cNvSpPr>
            <p:nvPr/>
          </p:nvSpPr>
          <p:spPr bwMode="auto">
            <a:xfrm>
              <a:off x="3588921" y="4237334"/>
              <a:ext cx="433883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/>
                <a:t>b</a:t>
              </a:r>
              <a:endParaRPr lang="en-US" sz="2000"/>
            </a:p>
          </p:txBody>
        </p:sp>
        <p:sp>
          <p:nvSpPr>
            <p:cNvPr id="21" name="TextBox 39"/>
            <p:cNvSpPr txBox="1">
              <a:spLocks noChangeArrowheads="1"/>
            </p:cNvSpPr>
            <p:nvPr/>
          </p:nvSpPr>
          <p:spPr bwMode="auto">
            <a:xfrm>
              <a:off x="4267199" y="2230064"/>
              <a:ext cx="418636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/>
                <a:t>a</a:t>
              </a:r>
              <a:endParaRPr lang="en-US" sz="2000"/>
            </a:p>
          </p:txBody>
        </p:sp>
        <p:sp>
          <p:nvSpPr>
            <p:cNvPr id="22" name="TextBox 40"/>
            <p:cNvSpPr txBox="1">
              <a:spLocks noChangeArrowheads="1"/>
            </p:cNvSpPr>
            <p:nvPr/>
          </p:nvSpPr>
          <p:spPr bwMode="auto">
            <a:xfrm>
              <a:off x="5943600" y="2230064"/>
              <a:ext cx="433883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/>
                <a:t>b</a:t>
              </a:r>
              <a:endParaRPr lang="en-US" sz="2000" dirty="0"/>
            </a:p>
          </p:txBody>
        </p:sp>
        <p:sp>
          <p:nvSpPr>
            <p:cNvPr id="23" name="TextBox 41"/>
            <p:cNvSpPr txBox="1">
              <a:spLocks noChangeArrowheads="1"/>
            </p:cNvSpPr>
            <p:nvPr/>
          </p:nvSpPr>
          <p:spPr bwMode="auto">
            <a:xfrm>
              <a:off x="7924801" y="2230064"/>
              <a:ext cx="433883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/>
                <a:t>b</a:t>
              </a:r>
              <a:endParaRPr lang="en-US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parser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40" y="1142984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Types of Parser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1406" y="3214686"/>
            <a:ext cx="171451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Backtracking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928662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Top-Down Parser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286380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Bottom-Up Parser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2500298" y="3214686"/>
            <a:ext cx="200026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Predictive Parser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643702" y="3214686"/>
            <a:ext cx="228601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Shift-Reduce Parser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929190" y="3214686"/>
            <a:ext cx="128588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 Parser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286248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286512" y="4143380"/>
            <a:ext cx="71438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LALR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5286380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</a:t>
            </a:r>
            <a:r>
              <a:rPr lang="en-US" sz="2000" b="1" dirty="0" smtClean="0"/>
              <a:t>LR</a:t>
            </a:r>
            <a:endParaRPr lang="en-US" sz="2000" b="1" dirty="0"/>
          </a:p>
        </p:txBody>
      </p:sp>
      <p:cxnSp>
        <p:nvCxnSpPr>
          <p:cNvPr id="15" name="Straight Connector 14"/>
          <p:cNvCxnSpPr>
            <a:stCxn id="4" idx="2"/>
          </p:cNvCxnSpPr>
          <p:nvPr/>
        </p:nvCxnSpPr>
        <p:spPr>
          <a:xfrm rot="5400000">
            <a:off x="4286248" y="171448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14546" y="1855776"/>
            <a:ext cx="43577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6" idx="0"/>
          </p:cNvCxnSpPr>
          <p:nvPr/>
        </p:nvCxnSpPr>
        <p:spPr>
          <a:xfrm rot="5400000">
            <a:off x="2071670" y="200024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6430182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 rot="5400000">
            <a:off x="2071670" y="271462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8662" y="2857496"/>
            <a:ext cx="25717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74927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3322629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430182" y="2713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572132" y="2857496"/>
            <a:ext cx="221457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539274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7607321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5430050" y="371395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3857628"/>
            <a:ext cx="207170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429124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543005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650162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2C0-1132-411E-98B3-3DBFC0FB3C64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2844" y="3929066"/>
            <a:ext cx="350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1.Recursive Descent Parsing</a:t>
            </a:r>
          </a:p>
          <a:p>
            <a:r>
              <a:rPr lang="en-IN" b="1" dirty="0" smtClean="0"/>
              <a:t>2.Non-Recursive Descent Parsing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00042"/>
            <a:ext cx="807249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8"/>
            <a:ext cx="8143932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8"/>
            <a:ext cx="7715304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7929617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Elimination of Left 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50072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 smtClean="0"/>
              <a:t>A grammar is left recursive, if  it has a  non terminal A such that there is a derivation,  for some string </a:t>
            </a:r>
            <a:r>
              <a:rPr lang="el-GR" sz="2400" dirty="0" smtClean="0"/>
              <a:t>α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Top-down parsing techniques cannot handle left-recursive grammars.</a:t>
            </a:r>
          </a:p>
          <a:p>
            <a:pPr marL="0" indent="0" algn="just">
              <a:buNone/>
            </a:pPr>
            <a:r>
              <a:rPr lang="en-IN" sz="2400" dirty="0" smtClean="0"/>
              <a:t>So, convert left-recursive grammar into an equivalent grammar which is not left-recursive.</a:t>
            </a:r>
          </a:p>
          <a:p>
            <a:pPr marL="0" indent="0" algn="just">
              <a:buNone/>
            </a:pPr>
            <a:endParaRPr lang="en-IN" sz="2000" dirty="0" smtClean="0"/>
          </a:p>
          <a:p>
            <a:pPr marL="0" indent="0" algn="just">
              <a:buNone/>
            </a:pPr>
            <a:r>
              <a:rPr lang="en-IN" sz="2000" dirty="0" smtClean="0"/>
              <a:t>The left-recursion may appear in a single step of the derivation(immediate left-recursion), or may appear in more than one step of the derivation.</a:t>
            </a:r>
          </a:p>
          <a:p>
            <a:pPr marL="0" indent="0" algn="just">
              <a:buNone/>
            </a:pPr>
            <a:endParaRPr lang="en-IN" sz="2400" b="1" dirty="0" smtClean="0"/>
          </a:p>
          <a:p>
            <a:pPr marL="0" indent="0" algn="just">
              <a:buNone/>
            </a:pPr>
            <a:r>
              <a:rPr lang="en-IN" sz="2400" b="1" dirty="0" smtClean="0"/>
              <a:t>Note:</a:t>
            </a:r>
            <a:r>
              <a:rPr lang="en-IN" sz="2400" dirty="0" smtClean="0"/>
              <a:t> The grammar with no cycles and no </a:t>
            </a:r>
            <a:r>
              <a:rPr lang="el-GR" sz="2400" dirty="0" smtClean="0"/>
              <a:t>ε</a:t>
            </a:r>
            <a:r>
              <a:rPr lang="en-IN" sz="2400" dirty="0" smtClean="0"/>
              <a:t>-productions.</a:t>
            </a:r>
          </a:p>
          <a:p>
            <a:pPr marL="0" indent="0" algn="just">
              <a:buNone/>
            </a:pPr>
            <a:r>
              <a:rPr lang="en-IN" sz="2400" dirty="0" smtClean="0"/>
              <a:t>(i.e.                       and  A → </a:t>
            </a:r>
            <a:r>
              <a:rPr lang="el-GR" sz="2400" dirty="0" smtClean="0"/>
              <a:t>ε</a:t>
            </a:r>
            <a:r>
              <a:rPr lang="en-IN" sz="2400" dirty="0" smtClean="0"/>
              <a:t> )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330" y="1571612"/>
            <a:ext cx="27051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6F50-39F0-45AA-BF51-F0278D9621C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5500702"/>
            <a:ext cx="133350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-24"/>
            <a:ext cx="6643734" cy="714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Parser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>
          <a:xfrm>
            <a:off x="285720" y="785794"/>
            <a:ext cx="8401080" cy="5500726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The parser obtains a string of tokens from the lexical analyzer and verifies that the string can be generated by the grammar.</a:t>
            </a:r>
          </a:p>
          <a:p>
            <a:pPr algn="just"/>
            <a:r>
              <a:rPr lang="en-IN" sz="2400" dirty="0" smtClean="0"/>
              <a:t>The parser should report any syntax errors.</a:t>
            </a:r>
          </a:p>
          <a:p>
            <a:pPr algn="just"/>
            <a:r>
              <a:rPr lang="en-IN" sz="2400" dirty="0" smtClean="0"/>
              <a:t>It should recover from errors so as to continue processing the remaining inputs.</a:t>
            </a:r>
            <a:endParaRPr lang="en-US" sz="2400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EC2-DB01-43E7-A424-0C6B45AA71B1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>
            <a:off x="285720" y="3643314"/>
            <a:ext cx="78581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</p:cNvCxnSpPr>
          <p:nvPr/>
        </p:nvCxnSpPr>
        <p:spPr>
          <a:xfrm>
            <a:off x="5357818" y="3643314"/>
            <a:ext cx="785818" cy="15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71406" y="3131106"/>
            <a:ext cx="9072594" cy="2726786"/>
            <a:chOff x="71406" y="2488164"/>
            <a:chExt cx="9072594" cy="2726786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643834" y="2927346"/>
              <a:ext cx="1500166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71406" y="2488164"/>
              <a:ext cx="9072594" cy="2726786"/>
              <a:chOff x="71406" y="2488164"/>
              <a:chExt cx="9072594" cy="2726786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2571736" y="2786058"/>
                <a:ext cx="1285884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10800000">
                <a:off x="2571736" y="3141659"/>
                <a:ext cx="1285884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42876" y="2702478"/>
                <a:ext cx="928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  source</a:t>
                </a:r>
                <a:endParaRPr lang="en-US" i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214942" y="2702478"/>
                <a:ext cx="1071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 parse</a:t>
                </a:r>
                <a:endParaRPr lang="en-US" i="1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72396" y="2631040"/>
                <a:ext cx="1428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 intermediate</a:t>
                </a:r>
                <a:endParaRPr lang="en-US" i="1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71406" y="2488164"/>
                <a:ext cx="9072594" cy="2726786"/>
                <a:chOff x="71406" y="1988098"/>
                <a:chExt cx="9072594" cy="272678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1071538" y="2071678"/>
                  <a:ext cx="1500198" cy="8572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Lexical Analyzer</a:t>
                  </a:r>
                  <a:endParaRPr lang="en-US" i="1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857620" y="2071678"/>
                  <a:ext cx="1500198" cy="8572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Parser</a:t>
                  </a:r>
                  <a:endParaRPr lang="en-US" i="1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143636" y="2071678"/>
                  <a:ext cx="1500198" cy="8572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Rest of front end</a:t>
                  </a:r>
                  <a:endParaRPr lang="en-US" i="1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929058" y="3786190"/>
                  <a:ext cx="1428760" cy="92869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Symbol Table</a:t>
                  </a:r>
                  <a:endParaRPr lang="en-US" i="1" dirty="0"/>
                </a:p>
              </p:txBody>
            </p:sp>
            <p:cxnSp>
              <p:nvCxnSpPr>
                <p:cNvPr id="21" name="Straight Arrow Connector 20"/>
                <p:cNvCxnSpPr>
                  <a:stCxn id="4" idx="2"/>
                  <a:endCxn id="19" idx="1"/>
                </p:cNvCxnSpPr>
                <p:nvPr/>
              </p:nvCxnSpPr>
              <p:spPr>
                <a:xfrm rot="16200000" flipH="1">
                  <a:off x="2214546" y="2536024"/>
                  <a:ext cx="1321603" cy="21074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19" idx="3"/>
                  <a:endCxn id="6" idx="2"/>
                </p:cNvCxnSpPr>
                <p:nvPr/>
              </p:nvCxnSpPr>
              <p:spPr>
                <a:xfrm flipV="1">
                  <a:off x="5357818" y="2928934"/>
                  <a:ext cx="1535917" cy="13216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71406" y="2428868"/>
                  <a:ext cx="1071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program</a:t>
                  </a:r>
                  <a:endParaRPr lang="en-US" i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643238" y="1988098"/>
                  <a:ext cx="1071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token</a:t>
                  </a:r>
                  <a:endParaRPr lang="en-US" i="1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428860" y="2631041"/>
                  <a:ext cx="13572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get next token</a:t>
                  </a:r>
                  <a:endParaRPr lang="en-US" i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5214942" y="2428868"/>
                  <a:ext cx="1071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tree</a:t>
                  </a:r>
                  <a:endParaRPr lang="en-US" i="1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572396" y="2416726"/>
                  <a:ext cx="1571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representation</a:t>
                  </a:r>
                  <a:endParaRPr lang="en-US" i="1" dirty="0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Immediate Left-Recursion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                                </a:t>
            </a:r>
          </a:p>
          <a:p>
            <a:pPr>
              <a:buNone/>
            </a:pPr>
            <a:r>
              <a:rPr lang="en-IN" sz="2400" dirty="0" smtClean="0"/>
              <a:t>		 		     </a:t>
            </a:r>
            <a:r>
              <a:rPr lang="en-IN" sz="2000" dirty="0" smtClean="0"/>
              <a:t>where  </a:t>
            </a:r>
            <a:r>
              <a:rPr lang="el-GR" sz="2000" dirty="0" smtClean="0"/>
              <a:t>β</a:t>
            </a:r>
            <a:r>
              <a:rPr lang="en-IN" sz="2000" dirty="0" smtClean="0"/>
              <a:t> does not start with A</a:t>
            </a:r>
          </a:p>
          <a:p>
            <a:pPr>
              <a:buNone/>
            </a:pPr>
            <a:r>
              <a:rPr lang="en-IN" sz="2400" dirty="0" smtClean="0"/>
              <a:t>			       </a:t>
            </a:r>
            <a:r>
              <a:rPr lang="en-IN" sz="2000" dirty="0" smtClean="0"/>
              <a:t>eliminate immediate left recursion</a:t>
            </a:r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                              </a:t>
            </a:r>
            <a:r>
              <a:rPr lang="en-IN" sz="2000" dirty="0" smtClean="0"/>
              <a:t>   an equivalent grammar</a:t>
            </a:r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 </a:t>
            </a:r>
          </a:p>
          <a:p>
            <a:endParaRPr lang="en-US" sz="2400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928662" y="1142984"/>
          <a:ext cx="2214578" cy="571504"/>
        </p:xfrm>
        <a:graphic>
          <a:graphicData uri="http://schemas.openxmlformats.org/presentationml/2006/ole">
            <p:oleObj spid="_x0000_s1028" name="Equation" r:id="rId3" imgW="774360" imgH="20304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14546" y="1643050"/>
          <a:ext cx="498478" cy="815980"/>
        </p:xfrm>
        <a:graphic>
          <a:graphicData uri="http://schemas.openxmlformats.org/presentationml/2006/ole">
            <p:oleObj spid="_x0000_s1029" name="Equation" r:id="rId4" imgW="139680" imgH="20304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57224" y="2428868"/>
          <a:ext cx="2286016" cy="571504"/>
        </p:xfrm>
        <a:graphic>
          <a:graphicData uri="http://schemas.openxmlformats.org/presentationml/2006/ole">
            <p:oleObj spid="_x0000_s1030" name="Equation" r:id="rId5" imgW="571320" imgH="20304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57224" y="3000372"/>
          <a:ext cx="2714644" cy="601666"/>
        </p:xfrm>
        <a:graphic>
          <a:graphicData uri="http://schemas.openxmlformats.org/presentationml/2006/ole">
            <p:oleObj spid="_x0000_s1031" name="Equation" r:id="rId6" imgW="723600" imgH="203040" progId="Equation.3">
              <p:embed/>
            </p:oleObj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FE0B-5860-4685-80B9-28C2A0FCAAAE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48" y="3714752"/>
            <a:ext cx="750099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3143240" y="1428736"/>
            <a:ext cx="42862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>
            <a:off x="3500430" y="2500306"/>
            <a:ext cx="142876" cy="1000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E-&gt;E+T |T</a:t>
            </a:r>
          </a:p>
          <a:p>
            <a:pPr>
              <a:buNone/>
            </a:pPr>
            <a:r>
              <a:rPr lang="en-US" dirty="0" smtClean="0"/>
              <a:t>T-&gt;T*F | F</a:t>
            </a:r>
          </a:p>
          <a:p>
            <a:pPr>
              <a:buNone/>
            </a:pPr>
            <a:r>
              <a:rPr lang="en-US" dirty="0" smtClean="0"/>
              <a:t>F-&gt;(E)|id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E-&gt;TE’</a:t>
            </a:r>
          </a:p>
          <a:p>
            <a:pPr>
              <a:buNone/>
            </a:pPr>
            <a:r>
              <a:rPr lang="en-US" dirty="0" smtClean="0"/>
              <a:t>E’-&gt;+TE’|</a:t>
            </a:r>
            <a:r>
              <a:rPr lang="el-GR" dirty="0" smtClean="0"/>
              <a:t>ε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T-&gt;FT’</a:t>
            </a:r>
          </a:p>
          <a:p>
            <a:pPr>
              <a:buNone/>
            </a:pPr>
            <a:r>
              <a:rPr lang="en-US" dirty="0" smtClean="0"/>
              <a:t>T’-&gt;*FT’|</a:t>
            </a:r>
            <a:r>
              <a:rPr lang="el-GR" dirty="0" smtClean="0"/>
              <a:t>ε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F-&gt;(E)</a:t>
            </a:r>
          </a:p>
          <a:p>
            <a:pPr>
              <a:buNone/>
            </a:pPr>
            <a:r>
              <a:rPr lang="en-US" dirty="0" smtClean="0"/>
              <a:t>F-&gt;id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857356" y="1714488"/>
            <a:ext cx="1571636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43306" y="1560032"/>
            <a:ext cx="4857784" cy="415498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 -&gt; E + T | T                A -&gt; A </a:t>
            </a:r>
            <a:r>
              <a:rPr lang="el-GR" sz="2400" dirty="0" smtClean="0"/>
              <a:t>α</a:t>
            </a:r>
            <a:r>
              <a:rPr lang="en-US" sz="2400" dirty="0" smtClean="0"/>
              <a:t> | </a:t>
            </a:r>
            <a:r>
              <a:rPr lang="el-GR" sz="2400" dirty="0" smtClean="0"/>
              <a:t>β</a:t>
            </a:r>
            <a:endParaRPr lang="en-US" sz="2400" dirty="0" smtClean="0"/>
          </a:p>
          <a:p>
            <a:r>
              <a:rPr lang="en-US" sz="2400" dirty="0" smtClean="0"/>
              <a:t>                 </a:t>
            </a:r>
          </a:p>
          <a:p>
            <a:endParaRPr lang="en-US" sz="2400" dirty="0" smtClean="0"/>
          </a:p>
          <a:p>
            <a:r>
              <a:rPr lang="en-US" sz="2400" dirty="0" smtClean="0"/>
              <a:t>E -&gt; T E’                        A -&gt;</a:t>
            </a:r>
            <a:r>
              <a:rPr lang="el-GR" sz="2400" dirty="0" smtClean="0"/>
              <a:t> β</a:t>
            </a:r>
            <a:r>
              <a:rPr lang="en-US" sz="2400" dirty="0" smtClean="0"/>
              <a:t> A’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E’ -&gt; + T E’|</a:t>
            </a:r>
            <a:r>
              <a:rPr lang="el-GR" sz="2400" dirty="0" smtClean="0"/>
              <a:t> ε</a:t>
            </a:r>
            <a:r>
              <a:rPr lang="en-US" sz="2400" dirty="0" smtClean="0"/>
              <a:t>               A’ -&gt;</a:t>
            </a:r>
            <a:r>
              <a:rPr lang="el-GR" sz="2400" dirty="0" smtClean="0"/>
              <a:t> α</a:t>
            </a:r>
            <a:r>
              <a:rPr lang="en-US" sz="2400" dirty="0" smtClean="0"/>
              <a:t>  A’ |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" name="Curved Down Arrow 16"/>
          <p:cNvSpPr/>
          <p:nvPr/>
        </p:nvSpPr>
        <p:spPr>
          <a:xfrm>
            <a:off x="4286248" y="2285992"/>
            <a:ext cx="2714644" cy="428628"/>
          </a:xfrm>
          <a:prstGeom prst="curvedDownArrow">
            <a:avLst>
              <a:gd name="adj1" fmla="val 25000"/>
              <a:gd name="adj2" fmla="val 7115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Up Arrow 17"/>
          <p:cNvSpPr/>
          <p:nvPr/>
        </p:nvSpPr>
        <p:spPr>
          <a:xfrm>
            <a:off x="4500562" y="3071810"/>
            <a:ext cx="2786082" cy="428628"/>
          </a:xfrm>
          <a:prstGeom prst="curvedUpArrow">
            <a:avLst>
              <a:gd name="adj1" fmla="val 25000"/>
              <a:gd name="adj2" fmla="val 50000"/>
              <a:gd name="adj3" fmla="val 2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>
            <a:off x="4500562" y="3786190"/>
            <a:ext cx="2714644" cy="4286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Up Arrow 20"/>
          <p:cNvSpPr/>
          <p:nvPr/>
        </p:nvSpPr>
        <p:spPr>
          <a:xfrm>
            <a:off x="4786314" y="4572008"/>
            <a:ext cx="2714644" cy="428628"/>
          </a:xfrm>
          <a:prstGeom prst="curvedUpArrow">
            <a:avLst>
              <a:gd name="adj1" fmla="val 25000"/>
              <a:gd name="adj2" fmla="val 50000"/>
              <a:gd name="adj3" fmla="val 2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Arrow 24"/>
          <p:cNvSpPr/>
          <p:nvPr/>
        </p:nvSpPr>
        <p:spPr>
          <a:xfrm>
            <a:off x="2143108" y="3714752"/>
            <a:ext cx="142876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F2BD-5FA2-4615-B83A-2E0B22DBDEB9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571480"/>
            <a:ext cx="8429684" cy="578647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sz="2400" dirty="0" smtClean="0"/>
              <a:t>Consider the Grammar:	</a:t>
            </a:r>
          </a:p>
          <a:p>
            <a:pPr>
              <a:buNone/>
            </a:pPr>
            <a:r>
              <a:rPr lang="en-IN" sz="2400" dirty="0" smtClean="0"/>
              <a:t>	S </a:t>
            </a:r>
            <a:r>
              <a:rPr lang="en-US" sz="2400" dirty="0" smtClean="0"/>
              <a:t>→ </a:t>
            </a:r>
            <a:r>
              <a:rPr lang="en-US" sz="2400" dirty="0" err="1" smtClean="0"/>
              <a:t>Aa</a:t>
            </a:r>
            <a:r>
              <a:rPr lang="en-US" sz="2400" dirty="0" smtClean="0"/>
              <a:t> | b</a:t>
            </a:r>
          </a:p>
          <a:p>
            <a:pPr>
              <a:buNone/>
            </a:pPr>
            <a:r>
              <a:rPr lang="en-IN" sz="2400" dirty="0" smtClean="0"/>
              <a:t>	A </a:t>
            </a:r>
            <a:r>
              <a:rPr lang="en-US" sz="2400" dirty="0" smtClean="0"/>
              <a:t>→ Ac | </a:t>
            </a:r>
            <a:r>
              <a:rPr lang="en-US" sz="2400" dirty="0" err="1" smtClean="0"/>
              <a:t>Sd</a:t>
            </a:r>
            <a:r>
              <a:rPr lang="en-US" sz="2400" dirty="0" smtClean="0"/>
              <a:t> |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 non-terminal S is left recursive because S=&gt; </a:t>
            </a:r>
            <a:r>
              <a:rPr lang="en-IN" sz="2400" dirty="0" err="1" smtClean="0"/>
              <a:t>Aa</a:t>
            </a:r>
            <a:r>
              <a:rPr lang="en-IN" sz="2400" dirty="0" smtClean="0"/>
              <a:t> =&gt; </a:t>
            </a:r>
            <a:r>
              <a:rPr lang="en-IN" sz="2400" dirty="0" err="1" smtClean="0"/>
              <a:t>Sda</a:t>
            </a:r>
            <a:r>
              <a:rPr lang="en-IN" sz="2400" dirty="0" smtClean="0"/>
              <a:t>, but it is not immediate  left recursive.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On substituting S </a:t>
            </a:r>
            <a:r>
              <a:rPr lang="en-US" sz="2400" dirty="0" smtClean="0"/>
              <a:t>- production in A →</a:t>
            </a:r>
            <a:r>
              <a:rPr lang="en-US" sz="2400" dirty="0" err="1" smtClean="0"/>
              <a:t>Sd</a:t>
            </a:r>
            <a:r>
              <a:rPr lang="en-US" sz="2400" dirty="0" smtClean="0"/>
              <a:t> , we get,</a:t>
            </a:r>
          </a:p>
          <a:p>
            <a:pPr marL="0" indent="0">
              <a:buNone/>
            </a:pPr>
            <a:r>
              <a:rPr lang="en-IN" sz="2400" dirty="0" smtClean="0"/>
              <a:t>	A </a:t>
            </a:r>
            <a:r>
              <a:rPr lang="en-US" sz="2400" dirty="0" smtClean="0"/>
              <a:t>→Ac | </a:t>
            </a:r>
            <a:r>
              <a:rPr lang="en-US" sz="2400" dirty="0" err="1" smtClean="0"/>
              <a:t>Aad</a:t>
            </a:r>
            <a:r>
              <a:rPr lang="en-US" sz="2400" dirty="0" smtClean="0"/>
              <a:t> | </a:t>
            </a:r>
            <a:r>
              <a:rPr lang="en-US" sz="2400" dirty="0" err="1" smtClean="0"/>
              <a:t>bd</a:t>
            </a:r>
            <a:r>
              <a:rPr lang="en-US" sz="2400" dirty="0" smtClean="0"/>
              <a:t> |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IN" sz="2400" dirty="0" smtClean="0"/>
              <a:t>Hence, the new Grammar is:</a:t>
            </a:r>
          </a:p>
          <a:p>
            <a:pPr>
              <a:buNone/>
            </a:pPr>
            <a:r>
              <a:rPr lang="en-IN" sz="2400" dirty="0" smtClean="0"/>
              <a:t>S </a:t>
            </a:r>
            <a:r>
              <a:rPr lang="en-US" sz="2400" dirty="0" smtClean="0"/>
              <a:t>→ </a:t>
            </a:r>
            <a:r>
              <a:rPr lang="en-US" sz="2400" dirty="0" err="1" smtClean="0"/>
              <a:t>Aa</a:t>
            </a:r>
            <a:r>
              <a:rPr lang="en-US" sz="2400" dirty="0" smtClean="0"/>
              <a:t> | b</a:t>
            </a:r>
            <a:r>
              <a:rPr lang="en-IN" sz="2400" dirty="0" smtClean="0"/>
              <a:t> </a:t>
            </a:r>
          </a:p>
          <a:p>
            <a:pPr>
              <a:buNone/>
            </a:pPr>
            <a:r>
              <a:rPr lang="en-IN" sz="2400" dirty="0" smtClean="0"/>
              <a:t>A </a:t>
            </a:r>
            <a:r>
              <a:rPr lang="en-US" sz="2400" dirty="0" smtClean="0"/>
              <a:t>→Ac | </a:t>
            </a:r>
            <a:r>
              <a:rPr lang="en-US" sz="2400" dirty="0" err="1" smtClean="0"/>
              <a:t>Aad</a:t>
            </a:r>
            <a:r>
              <a:rPr lang="en-US" sz="2400" dirty="0" smtClean="0"/>
              <a:t> | </a:t>
            </a:r>
            <a:r>
              <a:rPr lang="en-US" sz="2400" dirty="0" err="1" smtClean="0"/>
              <a:t>bd</a:t>
            </a:r>
            <a:r>
              <a:rPr lang="en-US" sz="2400" dirty="0" smtClean="0"/>
              <a:t> |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Eliminating the immediate left recursion among the A-production yields the following grammar,</a:t>
            </a:r>
          </a:p>
          <a:p>
            <a:pPr marL="0" indent="0">
              <a:buNone/>
            </a:pPr>
            <a:r>
              <a:rPr lang="en-IN" sz="2400" dirty="0" smtClean="0"/>
              <a:t>	S </a:t>
            </a:r>
            <a:r>
              <a:rPr lang="en-US" sz="2400" dirty="0" smtClean="0"/>
              <a:t>→ </a:t>
            </a:r>
            <a:r>
              <a:rPr lang="en-US" sz="2400" dirty="0" err="1" smtClean="0"/>
              <a:t>Aa</a:t>
            </a:r>
            <a:r>
              <a:rPr lang="en-US" sz="2400" dirty="0" smtClean="0"/>
              <a:t> | b</a:t>
            </a:r>
          </a:p>
          <a:p>
            <a:pPr marL="0" indent="0">
              <a:buNone/>
            </a:pPr>
            <a:r>
              <a:rPr lang="en-IN" sz="2400" dirty="0" smtClean="0"/>
              <a:t>	A </a:t>
            </a:r>
            <a:r>
              <a:rPr lang="en-US" sz="2400" dirty="0" smtClean="0"/>
              <a:t>→ </a:t>
            </a:r>
            <a:r>
              <a:rPr lang="en-US" sz="2400" dirty="0" err="1" smtClean="0"/>
              <a:t>bdA</a:t>
            </a:r>
            <a:r>
              <a:rPr lang="en-US" sz="2400" dirty="0" smtClean="0"/>
              <a:t>’| A’</a:t>
            </a:r>
          </a:p>
          <a:p>
            <a:pPr marL="0" indent="0">
              <a:buNone/>
            </a:pPr>
            <a:r>
              <a:rPr lang="en-IN" sz="2400" dirty="0" smtClean="0"/>
              <a:t>	A’ </a:t>
            </a:r>
            <a:r>
              <a:rPr lang="en-US" sz="2400" dirty="0" smtClean="0"/>
              <a:t>→ </a:t>
            </a:r>
            <a:r>
              <a:rPr lang="en-US" sz="2400" dirty="0" err="1" smtClean="0"/>
              <a:t>cA</a:t>
            </a:r>
            <a:r>
              <a:rPr lang="en-US" sz="2400" dirty="0" smtClean="0"/>
              <a:t>’ |ad A’ |</a:t>
            </a:r>
            <a:r>
              <a:rPr lang="el-GR" sz="2400" dirty="0" smtClean="0"/>
              <a:t>ε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3AD7-B0E4-4761-8748-73ABF844E11B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pic>
        <p:nvPicPr>
          <p:cNvPr id="1300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7166"/>
            <a:ext cx="785818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792961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85728"/>
            <a:ext cx="7572428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6"/>
            <a:ext cx="7786742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7929618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8"/>
            <a:ext cx="800105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07249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-24"/>
            <a:ext cx="7358114" cy="785818"/>
          </a:xfrm>
        </p:spPr>
        <p:txBody>
          <a:bodyPr/>
          <a:lstStyle/>
          <a:p>
            <a:r>
              <a:rPr lang="en-US" dirty="0" smtClean="0"/>
              <a:t>Role of Parser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928670"/>
            <a:ext cx="8501122" cy="500066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400" b="1" dirty="0" smtClean="0"/>
              <a:t>Three types of parsers for grammars:</a:t>
            </a:r>
          </a:p>
          <a:p>
            <a:pPr marL="914400" lvl="1" indent="-457200" algn="just">
              <a:buFont typeface="+mj-lt"/>
              <a:buAutoNum type="arabicPeriod"/>
            </a:pPr>
            <a:endParaRPr lang="en-IN" sz="24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n-IN" sz="2400" dirty="0" smtClean="0"/>
              <a:t>Universal Parsing method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IN" dirty="0" err="1" smtClean="0"/>
              <a:t>Cocke</a:t>
            </a:r>
            <a:r>
              <a:rPr lang="en-IN" dirty="0" smtClean="0"/>
              <a:t>-Younger-</a:t>
            </a:r>
            <a:r>
              <a:rPr lang="en-IN" dirty="0" err="1" smtClean="0"/>
              <a:t>Kasami</a:t>
            </a:r>
            <a:r>
              <a:rPr lang="en-IN" dirty="0" smtClean="0"/>
              <a:t> Algorithm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IN" dirty="0" err="1" smtClean="0"/>
              <a:t>Earley’s</a:t>
            </a:r>
            <a:r>
              <a:rPr lang="en-IN" dirty="0" smtClean="0"/>
              <a:t> Algorithm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400" dirty="0" smtClean="0"/>
              <a:t>Top-down Parsing</a:t>
            </a:r>
          </a:p>
          <a:p>
            <a:pPr marL="1314450" lvl="2" indent="-457200" algn="just"/>
            <a:r>
              <a:rPr lang="en-IN" dirty="0" smtClean="0"/>
              <a:t>Build parse trees from the top(root) to the bottom(leaves)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400" dirty="0" smtClean="0"/>
              <a:t>Bottom-up Parsing</a:t>
            </a:r>
          </a:p>
          <a:p>
            <a:pPr marL="1314450" lvl="2" indent="-457200" algn="just"/>
            <a:r>
              <a:rPr lang="en-IN" dirty="0" smtClean="0"/>
              <a:t>Build parse trees from the bottom(leaves) and work up to the root.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14290"/>
            <a:ext cx="7953375" cy="608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52"/>
            <a:ext cx="7715304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of Non-Recursive Predictive Parser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0427" y="1214422"/>
          <a:ext cx="20717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41"/>
                <a:gridCol w="414341"/>
                <a:gridCol w="414341"/>
                <a:gridCol w="414341"/>
                <a:gridCol w="414341"/>
              </a:tblGrid>
              <a:tr h="28575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09752" y="1985312"/>
          <a:ext cx="333356" cy="172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56"/>
              </a:tblGrid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428992" y="2285992"/>
            <a:ext cx="2143140" cy="11430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Predictive Parsing Program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8992" y="4071942"/>
            <a:ext cx="2143140" cy="11430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Parsing Table</a:t>
            </a:r>
          </a:p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M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rot="5400000" flipH="1" flipV="1">
            <a:off x="4143372" y="1928802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rot="10800000">
            <a:off x="2143108" y="2857496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rot="5400000">
            <a:off x="4179091" y="3750471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>
            <a:off x="5572132" y="285749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72198" y="248816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OUTPUT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86050" y="1202280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INPUT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00100" y="200024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STACK</a:t>
            </a:r>
            <a:endParaRPr lang="en-US" i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8831-DB2F-4111-9CCE-B2F7AE91793C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Predictive Parser(contd..)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500726"/>
          </a:xfrm>
        </p:spPr>
        <p:txBody>
          <a:bodyPr>
            <a:noAutofit/>
          </a:bodyPr>
          <a:lstStyle/>
          <a:p>
            <a:pPr algn="just"/>
            <a:r>
              <a:rPr lang="en-IN" sz="2400" dirty="0" smtClean="0"/>
              <a:t>A table driven predictive parser has:</a:t>
            </a:r>
          </a:p>
          <a:p>
            <a:pPr lvl="1" algn="just"/>
            <a:r>
              <a:rPr lang="en-IN" sz="2400" dirty="0" smtClean="0"/>
              <a:t> an input buffer, </a:t>
            </a:r>
            <a:r>
              <a:rPr lang="en-IN" sz="2400" b="1" dirty="0" smtClean="0"/>
              <a:t>$</a:t>
            </a:r>
            <a:r>
              <a:rPr lang="en-IN" sz="2400" dirty="0" smtClean="0"/>
              <a:t> is used to mark end of string	</a:t>
            </a:r>
          </a:p>
          <a:p>
            <a:pPr lvl="1" algn="just"/>
            <a:r>
              <a:rPr lang="en-IN" sz="2400" dirty="0" smtClean="0"/>
              <a:t>stack, </a:t>
            </a:r>
            <a:r>
              <a:rPr lang="en-IN" sz="2400" b="1" dirty="0" smtClean="0"/>
              <a:t>$</a:t>
            </a:r>
            <a:r>
              <a:rPr lang="en-IN" sz="2400" dirty="0" smtClean="0"/>
              <a:t> at bottom of the stack.	</a:t>
            </a:r>
          </a:p>
          <a:p>
            <a:pPr lvl="1" algn="just"/>
            <a:r>
              <a:rPr lang="en-IN" sz="2400" dirty="0" smtClean="0"/>
              <a:t>a parsing table and 	</a:t>
            </a:r>
          </a:p>
          <a:p>
            <a:pPr lvl="1" algn="just"/>
            <a:r>
              <a:rPr lang="en-IN" sz="2400" dirty="0" smtClean="0"/>
              <a:t>an output stream.</a:t>
            </a:r>
          </a:p>
          <a:p>
            <a:pPr lvl="1" algn="just"/>
            <a:endParaRPr lang="en-IN" sz="2400" dirty="0" smtClean="0"/>
          </a:p>
          <a:p>
            <a:pPr algn="just"/>
            <a:r>
              <a:rPr lang="en-IN" sz="2400" dirty="0" smtClean="0"/>
              <a:t>The construction of a predictive parser is aided by two functions associated with the grammar G.</a:t>
            </a:r>
          </a:p>
          <a:p>
            <a:pPr lvl="1" algn="just"/>
            <a:r>
              <a:rPr lang="en-IN" sz="2400" dirty="0" smtClean="0"/>
              <a:t>FIRST()</a:t>
            </a:r>
          </a:p>
          <a:p>
            <a:pPr lvl="1" algn="just"/>
            <a:r>
              <a:rPr lang="en-IN" sz="2400" dirty="0" smtClean="0"/>
              <a:t>FOLLOW()</a:t>
            </a:r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These functions will fill the entries of a predictive parsing table for G, whenever possible.</a:t>
            </a:r>
          </a:p>
          <a:p>
            <a:pPr algn="just"/>
            <a:endParaRPr lang="en-IN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4"/>
            <a:ext cx="7715304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839" y="285728"/>
            <a:ext cx="7953375" cy="604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642910" y="857232"/>
            <a:ext cx="47863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smtClean="0"/>
              <a:t>E→TE’</a:t>
            </a:r>
          </a:p>
          <a:p>
            <a:pPr>
              <a:buNone/>
            </a:pPr>
            <a:r>
              <a:rPr lang="en-US" sz="2400" dirty="0" smtClean="0"/>
              <a:t>E’ → +TE’|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T → FT’</a:t>
            </a:r>
          </a:p>
          <a:p>
            <a:pPr>
              <a:buNone/>
            </a:pPr>
            <a:r>
              <a:rPr lang="en-US" sz="2400" dirty="0" smtClean="0"/>
              <a:t>T’ → *FT’|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→(E)</a:t>
            </a:r>
          </a:p>
          <a:p>
            <a:pPr>
              <a:buNone/>
            </a:pPr>
            <a:r>
              <a:rPr lang="en-US" sz="2400" dirty="0" smtClean="0"/>
              <a:t>F → </a:t>
            </a:r>
            <a:r>
              <a:rPr lang="en-US" sz="2400" b="1" dirty="0" smtClean="0"/>
              <a:t>id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00105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4414" y="131762"/>
            <a:ext cx="6572296" cy="65403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FOLLOW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643314"/>
            <a:ext cx="442915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14282" y="1192114"/>
            <a:ext cx="47863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smtClean="0"/>
              <a:t>E→TE’</a:t>
            </a:r>
          </a:p>
          <a:p>
            <a:pPr>
              <a:buNone/>
            </a:pPr>
            <a:r>
              <a:rPr lang="en-US" sz="2400" dirty="0" smtClean="0"/>
              <a:t>E’ → +TE’|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T → FT’</a:t>
            </a:r>
          </a:p>
          <a:p>
            <a:pPr>
              <a:buNone/>
            </a:pPr>
            <a:r>
              <a:rPr lang="en-US" sz="2400" dirty="0" smtClean="0"/>
              <a:t>T’ → *FT’|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→(E)</a:t>
            </a:r>
          </a:p>
          <a:p>
            <a:pPr>
              <a:buNone/>
            </a:pPr>
            <a:r>
              <a:rPr lang="en-US" sz="2400" dirty="0" smtClean="0"/>
              <a:t>F → </a:t>
            </a:r>
            <a:r>
              <a:rPr lang="en-US" sz="2400" b="1" dirty="0" smtClean="0"/>
              <a:t>id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9124" y="928670"/>
            <a:ext cx="47148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E:</a:t>
            </a:r>
          </a:p>
          <a:p>
            <a:r>
              <a:rPr lang="en-US" dirty="0" smtClean="0"/>
              <a:t>F →(E)</a:t>
            </a:r>
          </a:p>
          <a:p>
            <a:r>
              <a:rPr lang="en-IN" dirty="0" smtClean="0"/>
              <a:t>FOLLOW(E)={$,)}</a:t>
            </a:r>
          </a:p>
          <a:p>
            <a:endParaRPr lang="en-IN" dirty="0" smtClean="0"/>
          </a:p>
          <a:p>
            <a:r>
              <a:rPr lang="en-IN" b="1" dirty="0" smtClean="0"/>
              <a:t>E’:</a:t>
            </a:r>
          </a:p>
          <a:p>
            <a:r>
              <a:rPr lang="en-US" dirty="0" smtClean="0"/>
              <a:t>E→TE’ </a:t>
            </a:r>
          </a:p>
          <a:p>
            <a:r>
              <a:rPr lang="en-US" dirty="0" smtClean="0"/>
              <a:t>E’ → +TE’</a:t>
            </a:r>
          </a:p>
          <a:p>
            <a:r>
              <a:rPr lang="en-IN" dirty="0" smtClean="0"/>
              <a:t>FOLLOW(E’)=FOLLOW(E)={$,)}</a:t>
            </a:r>
          </a:p>
          <a:p>
            <a:endParaRPr lang="en-US" dirty="0" smtClean="0"/>
          </a:p>
          <a:p>
            <a:r>
              <a:rPr lang="en-IN" b="1" dirty="0" smtClean="0"/>
              <a:t>T:</a:t>
            </a:r>
          </a:p>
          <a:p>
            <a:r>
              <a:rPr lang="en-US" dirty="0" smtClean="0"/>
              <a:t>E→TE’</a:t>
            </a:r>
          </a:p>
          <a:p>
            <a:r>
              <a:rPr lang="en-US" dirty="0" smtClean="0"/>
              <a:t>E’ → +TE’</a:t>
            </a:r>
          </a:p>
          <a:p>
            <a:r>
              <a:rPr lang="en-IN" dirty="0" smtClean="0"/>
              <a:t>FOLLOW(T)={FIRST(E’)}={+,</a:t>
            </a:r>
            <a:r>
              <a:rPr lang="el-GR" dirty="0" smtClean="0"/>
              <a:t> ε</a:t>
            </a:r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IN" dirty="0" smtClean="0"/>
              <a:t>	    ={ +,FOLLOW(E)} ={+,$,) }</a:t>
            </a:r>
            <a:endParaRPr lang="en-US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6822297" y="4607727"/>
            <a:ext cx="357190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3131" y="2200271"/>
            <a:ext cx="32480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3733806"/>
            <a:ext cx="3581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15017" y="1142984"/>
            <a:ext cx="31718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85818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048654" cy="6086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2"/>
            <a:ext cx="6572296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Parser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928670"/>
            <a:ext cx="8572560" cy="5197493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Assume that the output of the parser is some representation of the parse tree for the stream of tokens produced by lexical analyzer.</a:t>
            </a:r>
          </a:p>
          <a:p>
            <a:pPr algn="just"/>
            <a:endParaRPr lang="en-IN" sz="2400" dirty="0" smtClean="0"/>
          </a:p>
          <a:p>
            <a:pPr algn="just"/>
            <a:r>
              <a:rPr lang="en-IN" sz="2400" b="1" dirty="0" smtClean="0"/>
              <a:t>Other majors tasks:</a:t>
            </a:r>
          </a:p>
          <a:p>
            <a:pPr lvl="1" algn="just"/>
            <a:r>
              <a:rPr lang="en-IN" sz="2400" dirty="0" smtClean="0"/>
              <a:t>Collecting information about various tokens into the symbol table.</a:t>
            </a:r>
          </a:p>
          <a:p>
            <a:pPr lvl="1" algn="just"/>
            <a:r>
              <a:rPr lang="en-IN" sz="2400" dirty="0" smtClean="0"/>
              <a:t>Performing type checking and other semantic analysis.</a:t>
            </a:r>
          </a:p>
          <a:p>
            <a:pPr lvl="1" algn="just"/>
            <a:r>
              <a:rPr lang="en-IN" sz="2400" dirty="0" smtClean="0"/>
              <a:t>Generating intermediate code.</a:t>
            </a:r>
          </a:p>
          <a:p>
            <a:pPr lvl="1"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Predictive Parsing Table M[</a:t>
            </a:r>
            <a:r>
              <a:rPr lang="en-US" dirty="0" err="1" smtClean="0"/>
              <a:t>X,a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lnSpcReduction="1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X-Non terminal (row)</a:t>
            </a:r>
          </a:p>
          <a:p>
            <a:pPr>
              <a:buNone/>
            </a:pPr>
            <a:r>
              <a:rPr lang="en-US" sz="2400" dirty="0" smtClean="0"/>
              <a:t>a- Terminal  (column)</a:t>
            </a:r>
          </a:p>
          <a:p>
            <a:pPr>
              <a:buNone/>
            </a:pPr>
            <a:r>
              <a:rPr lang="en-US" sz="2400" dirty="0" smtClean="0"/>
              <a:t>blank entries – error entries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2909" y="1071546"/>
          <a:ext cx="7929620" cy="328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7"/>
                <a:gridCol w="1125147"/>
                <a:gridCol w="1460722"/>
                <a:gridCol w="1356384"/>
                <a:gridCol w="1147708"/>
                <a:gridCol w="1043371"/>
                <a:gridCol w="939031"/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M[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X,a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$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+TE’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*FT’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 </a:t>
                      </a:r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(E)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6969-83D2-4D93-BD20-E639626D5D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40108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Predictive parsing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14356"/>
            <a:ext cx="8401080" cy="58579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IN" sz="2400" dirty="0" smtClean="0"/>
              <a:t>set  </a:t>
            </a:r>
            <a:r>
              <a:rPr lang="en-IN" sz="2400" i="1" dirty="0" err="1" smtClean="0"/>
              <a:t>ip</a:t>
            </a:r>
            <a:r>
              <a:rPr lang="en-IN" sz="2400" dirty="0" smtClean="0"/>
              <a:t> to point to the first symbol of </a:t>
            </a:r>
            <a:r>
              <a:rPr lang="en-IN" sz="2400" i="1" dirty="0" smtClean="0"/>
              <a:t>w$;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repeat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let X be the top stack symbol and </a:t>
            </a:r>
            <a:r>
              <a:rPr lang="en-IN" sz="2400" b="1" dirty="0" smtClean="0"/>
              <a:t>a</a:t>
            </a:r>
            <a:r>
              <a:rPr lang="en-IN" sz="2400" dirty="0" smtClean="0"/>
              <a:t> the symbol pointed to by</a:t>
            </a:r>
            <a:r>
              <a:rPr lang="en-IN" sz="2400" b="1" i="1" dirty="0" smtClean="0"/>
              <a:t> </a:t>
            </a:r>
            <a:r>
              <a:rPr lang="en-IN" sz="2400" b="1" i="1" dirty="0" err="1" smtClean="0"/>
              <a:t>ip</a:t>
            </a:r>
            <a:r>
              <a:rPr lang="en-IN" sz="2400" b="1" i="1" dirty="0" smtClean="0"/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if </a:t>
            </a:r>
            <a:r>
              <a:rPr lang="en-IN" sz="2400" dirty="0" smtClean="0"/>
              <a:t> X is a terminal or $ </a:t>
            </a:r>
            <a:r>
              <a:rPr lang="en-IN" sz="2400" b="1" i="1" dirty="0" smtClean="0"/>
              <a:t>then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If </a:t>
            </a:r>
            <a:r>
              <a:rPr lang="en-IN" sz="2400" dirty="0" smtClean="0"/>
              <a:t> X=a</a:t>
            </a:r>
            <a:r>
              <a:rPr lang="en-US" sz="2400" dirty="0" smtClean="0"/>
              <a:t> </a:t>
            </a:r>
            <a:r>
              <a:rPr lang="en-US" sz="2400" b="1" i="1" dirty="0" smtClean="0"/>
              <a:t>then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pop X from the stack and advance </a:t>
            </a:r>
            <a:r>
              <a:rPr lang="en-IN" sz="2400" dirty="0" err="1" smtClean="0"/>
              <a:t>ip</a:t>
            </a:r>
            <a:endParaRPr lang="en-IN" sz="2400" dirty="0" smtClean="0"/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else</a:t>
            </a:r>
            <a:r>
              <a:rPr lang="en-IN" sz="2400" i="1" dirty="0" smtClean="0"/>
              <a:t> error()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else     </a:t>
            </a:r>
            <a:r>
              <a:rPr lang="en-IN" sz="2400" i="1" dirty="0" smtClean="0"/>
              <a:t>/* </a:t>
            </a:r>
            <a:r>
              <a:rPr lang="en-IN" sz="2400" b="1" i="1" dirty="0" smtClean="0"/>
              <a:t> </a:t>
            </a:r>
            <a:r>
              <a:rPr lang="en-IN" sz="2400" i="1" dirty="0" smtClean="0"/>
              <a:t>X is a </a:t>
            </a:r>
            <a:r>
              <a:rPr lang="en-IN" sz="2400" i="1" dirty="0" err="1" smtClean="0"/>
              <a:t>nonterminal</a:t>
            </a:r>
            <a:r>
              <a:rPr lang="en-IN" sz="2400" i="1" dirty="0" smtClean="0"/>
              <a:t> */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if </a:t>
            </a:r>
            <a:r>
              <a:rPr lang="en-IN" sz="2400" dirty="0" smtClean="0"/>
              <a:t>M[</a:t>
            </a:r>
            <a:r>
              <a:rPr lang="en-IN" sz="2400" dirty="0" err="1" smtClean="0"/>
              <a:t>X,a</a:t>
            </a:r>
            <a:r>
              <a:rPr lang="en-IN" sz="2400" dirty="0" smtClean="0"/>
              <a:t>]=X</a:t>
            </a:r>
            <a:r>
              <a:rPr lang="en-US" sz="2400" dirty="0" smtClean="0"/>
              <a:t> →</a:t>
            </a:r>
            <a:r>
              <a:rPr lang="en-IN" sz="2400" dirty="0" smtClean="0"/>
              <a:t>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Y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....... </a:t>
            </a:r>
            <a:r>
              <a:rPr lang="en-IN" sz="2400" dirty="0" err="1" smtClean="0"/>
              <a:t>Y</a:t>
            </a:r>
            <a:r>
              <a:rPr lang="en-IN" sz="2400" baseline="-25000" dirty="0" err="1" smtClean="0"/>
              <a:t>k</a:t>
            </a:r>
            <a:r>
              <a:rPr lang="en-IN" sz="2400" dirty="0" smtClean="0"/>
              <a:t> </a:t>
            </a:r>
            <a:r>
              <a:rPr lang="en-IN" sz="2400" b="1" i="1" dirty="0" smtClean="0"/>
              <a:t>then begin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pop X from the stack;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push </a:t>
            </a:r>
            <a:r>
              <a:rPr lang="en-IN" sz="2400" dirty="0" err="1" smtClean="0"/>
              <a:t>Y</a:t>
            </a:r>
            <a:r>
              <a:rPr lang="en-IN" sz="2400" baseline="-25000" dirty="0" err="1" smtClean="0"/>
              <a:t>k</a:t>
            </a:r>
            <a:r>
              <a:rPr lang="en-IN" sz="2400" dirty="0" smtClean="0"/>
              <a:t> , Y</a:t>
            </a:r>
            <a:r>
              <a:rPr lang="en-IN" sz="2400" baseline="-25000" dirty="0" smtClean="0"/>
              <a:t>k-1</a:t>
            </a:r>
            <a:r>
              <a:rPr lang="en-IN" sz="2400" dirty="0" smtClean="0"/>
              <a:t> ........ 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onto the stack ,with 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on top;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output the production X</a:t>
            </a:r>
            <a:r>
              <a:rPr lang="en-US" sz="2400" dirty="0" smtClean="0"/>
              <a:t> →</a:t>
            </a:r>
            <a:r>
              <a:rPr lang="en-IN" sz="2400" dirty="0" smtClean="0"/>
              <a:t> 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Y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...... </a:t>
            </a:r>
            <a:r>
              <a:rPr lang="en-IN" sz="2400" dirty="0" err="1" smtClean="0"/>
              <a:t>Y</a:t>
            </a:r>
            <a:r>
              <a:rPr lang="en-IN" sz="2400" baseline="-25000" dirty="0" err="1" smtClean="0"/>
              <a:t>k</a:t>
            </a:r>
            <a:endParaRPr lang="en-IN" sz="2400" baseline="-25000" dirty="0" smtClean="0"/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end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else</a:t>
            </a:r>
            <a:r>
              <a:rPr lang="en-IN" sz="2400" i="1" dirty="0" smtClean="0"/>
              <a:t> error()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until</a:t>
            </a:r>
            <a:r>
              <a:rPr lang="en-IN" sz="2400" dirty="0" smtClean="0"/>
              <a:t>  X=$            </a:t>
            </a:r>
            <a:r>
              <a:rPr lang="en-IN" sz="2400" i="1" dirty="0" smtClean="0"/>
              <a:t>/* </a:t>
            </a:r>
            <a:r>
              <a:rPr lang="en-IN" sz="2400" b="1" i="1" dirty="0" smtClean="0"/>
              <a:t> </a:t>
            </a:r>
            <a:r>
              <a:rPr lang="en-IN" sz="2400" i="1" dirty="0" smtClean="0"/>
              <a:t>stack is empty */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EEF-0B91-4040-93E5-30E6800B97AF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944251" y="142852"/>
          <a:ext cx="312834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65"/>
                <a:gridCol w="1143008"/>
                <a:gridCol w="1071570"/>
              </a:tblGrid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E’T’</a:t>
                      </a: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+id*id$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+id*id$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+TE’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+id*id$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id*id$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E’T’</a:t>
                      </a: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id*id$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*FT’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E’T’</a:t>
                      </a: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407" y="142852"/>
          <a:ext cx="557216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35"/>
                <a:gridCol w="818145"/>
                <a:gridCol w="982273"/>
                <a:gridCol w="928694"/>
                <a:gridCol w="839398"/>
                <a:gridCol w="723780"/>
                <a:gridCol w="722838"/>
              </a:tblGrid>
              <a:tr h="35719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$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+TE’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*FT’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600" dirty="0" smtClean="0"/>
                        <a:t> → </a:t>
                      </a:r>
                      <a:r>
                        <a:rPr lang="en-IN" sz="1600" dirty="0" smtClean="0">
                          <a:solidFill>
                            <a:sysClr val="windowText" lastClr="000000"/>
                          </a:solidFill>
                        </a:rPr>
                        <a:t>(E)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AAA7-5E94-4F81-A0B7-7649C7119161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715304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78674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72494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Exercise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64360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IN" sz="2200" dirty="0" smtClean="0"/>
              <a:t>1.Show that the following grammar is LL(1).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 → </a:t>
            </a:r>
            <a:r>
              <a:rPr lang="en-IN" sz="2200" dirty="0" err="1" smtClean="0"/>
              <a:t>AaAb</a:t>
            </a:r>
            <a:r>
              <a:rPr lang="en-IN" sz="2200" dirty="0" smtClean="0"/>
              <a:t> | </a:t>
            </a:r>
            <a:r>
              <a:rPr lang="en-IN" sz="2200" dirty="0" err="1" smtClean="0"/>
              <a:t>BbBa</a:t>
            </a: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A →</a:t>
            </a:r>
            <a:r>
              <a:rPr lang="el-GR" sz="2200" dirty="0" smtClean="0"/>
              <a:t>ε</a:t>
            </a: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B →</a:t>
            </a:r>
            <a:r>
              <a:rPr lang="el-GR" sz="2200" dirty="0" smtClean="0"/>
              <a:t> ε</a:t>
            </a:r>
            <a:endParaRPr lang="en-IN" sz="2200" dirty="0" smtClean="0"/>
          </a:p>
          <a:p>
            <a:pPr>
              <a:spcBef>
                <a:spcPts val="0"/>
              </a:spcBef>
              <a:buNone/>
            </a:pP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2. Consider the following Grammar: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</a:t>
            </a:r>
            <a:r>
              <a:rPr lang="el-GR" sz="2200" dirty="0" smtClean="0"/>
              <a:t> </a:t>
            </a:r>
            <a:r>
              <a:rPr lang="en-IN" sz="2200" dirty="0" smtClean="0"/>
              <a:t>→ ( L ) | a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L → L , S | S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Implement the predictive parser and check the validity of the string </a:t>
            </a:r>
            <a:r>
              <a:rPr lang="en-IN" sz="2200" b="1" dirty="0" smtClean="0"/>
              <a:t>(a,(</a:t>
            </a:r>
            <a:r>
              <a:rPr lang="en-IN" sz="2200" b="1" dirty="0" err="1" smtClean="0"/>
              <a:t>a,a</a:t>
            </a:r>
            <a:r>
              <a:rPr lang="en-IN" sz="2200" b="1" dirty="0" smtClean="0"/>
              <a:t>))</a:t>
            </a:r>
          </a:p>
          <a:p>
            <a:pPr>
              <a:spcBef>
                <a:spcPts val="0"/>
              </a:spcBef>
              <a:buNone/>
            </a:pP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3. Show that the grammar is LL(1):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 → L = R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 → R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L → * R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L → id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R → L</a:t>
            </a:r>
          </a:p>
          <a:p>
            <a:pPr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SCS1303-Compiler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Problem 1: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14422"/>
            <a:ext cx="7858179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778674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28604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929066"/>
            <a:ext cx="735811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4000" b="1" dirty="0" smtClean="0">
              <a:solidFill>
                <a:srgbClr val="FF0000"/>
              </a:solidFill>
            </a:endParaRPr>
          </a:p>
          <a:p>
            <a:pPr algn="ctr">
              <a:buNone/>
            </a:pPr>
            <a:endParaRPr lang="en-IN" sz="4000" b="1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IN" sz="4000" b="1" dirty="0" smtClean="0">
                <a:solidFill>
                  <a:srgbClr val="FF0000"/>
                </a:solidFill>
              </a:rPr>
              <a:t>NEXT TOPIC </a:t>
            </a:r>
          </a:p>
          <a:p>
            <a:pPr algn="ctr">
              <a:buNone/>
            </a:pPr>
            <a:r>
              <a:rPr lang="en-IN" sz="4000" b="1" dirty="0" smtClean="0">
                <a:solidFill>
                  <a:srgbClr val="FF0000"/>
                </a:solidFill>
              </a:rPr>
              <a:t>BOTTOM-UP PARSING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71438"/>
            <a:ext cx="6357982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Syntax 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572560" cy="5429288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The programs can contain errors at different levels.</a:t>
            </a:r>
          </a:p>
          <a:p>
            <a:pPr algn="just">
              <a:buNone/>
            </a:pPr>
            <a:r>
              <a:rPr lang="en-IN" sz="2400" dirty="0" smtClean="0"/>
              <a:t>	e.g. errors can be</a:t>
            </a:r>
          </a:p>
          <a:p>
            <a:pPr lvl="1" algn="just"/>
            <a:r>
              <a:rPr lang="en-IN" sz="2400" b="1" dirty="0" smtClean="0"/>
              <a:t>Lexical,</a:t>
            </a:r>
            <a:r>
              <a:rPr lang="en-IN" sz="2400" dirty="0" smtClean="0"/>
              <a:t> such as misspelling of keywords, identifier or operator.</a:t>
            </a:r>
          </a:p>
          <a:p>
            <a:pPr lvl="1" algn="just"/>
            <a:r>
              <a:rPr lang="en-IN" sz="2400" b="1" dirty="0" smtClean="0"/>
              <a:t>Syntactic,</a:t>
            </a:r>
            <a:r>
              <a:rPr lang="en-IN" sz="2400" dirty="0" smtClean="0"/>
              <a:t> such as an arithmetic expression with unbalanced parenthesis</a:t>
            </a:r>
          </a:p>
          <a:p>
            <a:pPr lvl="1" algn="just"/>
            <a:r>
              <a:rPr lang="en-IN" sz="2400" dirty="0" smtClean="0"/>
              <a:t>S</a:t>
            </a:r>
            <a:r>
              <a:rPr lang="en-IN" sz="2400" b="1" dirty="0" smtClean="0"/>
              <a:t>emantic,</a:t>
            </a:r>
            <a:r>
              <a:rPr lang="en-IN" sz="2400" dirty="0" smtClean="0"/>
              <a:t> such as an operator applied to an incompatible operand.</a:t>
            </a:r>
          </a:p>
          <a:p>
            <a:pPr lvl="1" algn="just"/>
            <a:r>
              <a:rPr lang="en-IN" sz="2400" b="1" dirty="0" smtClean="0"/>
              <a:t>Logical,</a:t>
            </a:r>
            <a:r>
              <a:rPr lang="en-IN" sz="2400" dirty="0" smtClean="0"/>
              <a:t> such as an infinitely recursive call.</a:t>
            </a:r>
          </a:p>
          <a:p>
            <a:pPr marL="352425" lvl="1" indent="-265113" algn="just">
              <a:buFont typeface="Arial" pitchFamily="34" charset="0"/>
              <a:buChar char="•"/>
            </a:pPr>
            <a:endParaRPr lang="en-IN" sz="2400" dirty="0" smtClean="0"/>
          </a:p>
          <a:p>
            <a:pPr marL="352425" lvl="1" indent="-265113" algn="just">
              <a:buFont typeface="Arial" pitchFamily="34" charset="0"/>
              <a:buChar char="•"/>
            </a:pPr>
            <a:r>
              <a:rPr lang="en-IN" sz="2400" dirty="0" smtClean="0"/>
              <a:t> The error detection and recovery in a compiler is </a:t>
            </a:r>
            <a:r>
              <a:rPr lang="en-IN" sz="2400" dirty="0" err="1" smtClean="0"/>
              <a:t>centered</a:t>
            </a:r>
            <a:r>
              <a:rPr lang="en-IN" sz="2400" dirty="0" smtClean="0"/>
              <a:t> around the syntax phase.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parser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40" y="1142984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Types of Parser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1406" y="3214686"/>
            <a:ext cx="171451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Backtracking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928662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Top-Down Parser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286380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Bottom-Up Parser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2500298" y="3214686"/>
            <a:ext cx="200026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Predictive Parser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643702" y="3214686"/>
            <a:ext cx="228601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Shift-Reduce Parser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929190" y="3214686"/>
            <a:ext cx="128588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 Parser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286248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286512" y="4143380"/>
            <a:ext cx="71438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LALR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5286380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</a:t>
            </a:r>
            <a:r>
              <a:rPr lang="en-US" sz="2000" b="1" dirty="0" smtClean="0"/>
              <a:t>LR</a:t>
            </a:r>
            <a:endParaRPr lang="en-US" sz="2000" b="1" dirty="0"/>
          </a:p>
        </p:txBody>
      </p:sp>
      <p:cxnSp>
        <p:nvCxnSpPr>
          <p:cNvPr id="15" name="Straight Connector 14"/>
          <p:cNvCxnSpPr>
            <a:stCxn id="4" idx="2"/>
          </p:cNvCxnSpPr>
          <p:nvPr/>
        </p:nvCxnSpPr>
        <p:spPr>
          <a:xfrm rot="5400000">
            <a:off x="4286248" y="171448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14546" y="1855776"/>
            <a:ext cx="43577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6" idx="0"/>
          </p:cNvCxnSpPr>
          <p:nvPr/>
        </p:nvCxnSpPr>
        <p:spPr>
          <a:xfrm rot="5400000">
            <a:off x="2071670" y="200024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6430182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 rot="5400000">
            <a:off x="2071670" y="271462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8662" y="2857496"/>
            <a:ext cx="25717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74927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3322629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430182" y="2713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572132" y="2857496"/>
            <a:ext cx="221457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539274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7607321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5430050" y="371395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3857628"/>
            <a:ext cx="207170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429124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543005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650162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2C0-1132-411E-98B3-3DBFC0FB3C64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7572396" y="421481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29454" y="4631304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Operator Precedence Parser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715304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792961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058" y="1214422"/>
            <a:ext cx="4400552" cy="49292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 S           </a:t>
            </a:r>
            <a:r>
              <a:rPr lang="en-IN" sz="2400" dirty="0" err="1" smtClean="0"/>
              <a:t>aABe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</a:t>
            </a:r>
            <a:r>
              <a:rPr lang="en-IN" sz="2400" dirty="0" err="1" smtClean="0"/>
              <a:t>aAde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</a:t>
            </a:r>
            <a:r>
              <a:rPr lang="en-IN" sz="2400" dirty="0" err="1" smtClean="0"/>
              <a:t>aAbcde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</a:t>
            </a:r>
            <a:r>
              <a:rPr lang="en-IN" sz="2400" dirty="0" err="1" smtClean="0"/>
              <a:t>abbcde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285860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714488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571744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5322893" y="2107397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00760" y="2000240"/>
            <a:ext cx="115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Reduction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286116" y="2143116"/>
            <a:ext cx="1428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2984"/>
            <a:ext cx="385762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786050" y="1928802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Derivation</a:t>
            </a:r>
            <a:endParaRPr lang="en-US" b="1" dirty="0"/>
          </a:p>
        </p:txBody>
      </p:sp>
      <p:cxnSp>
        <p:nvCxnSpPr>
          <p:cNvPr id="23" name="Curved Connector 22"/>
          <p:cNvCxnSpPr/>
          <p:nvPr/>
        </p:nvCxnSpPr>
        <p:spPr>
          <a:xfrm rot="10800000" flipV="1">
            <a:off x="1714480" y="3000372"/>
            <a:ext cx="3500462" cy="1071570"/>
          </a:xfrm>
          <a:prstGeom prst="curvedConnector3">
            <a:avLst>
              <a:gd name="adj1" fmla="val 4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53304" y="350043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6286512" y="3786190"/>
            <a:ext cx="573860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7036611" y="3893347"/>
            <a:ext cx="500066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6571086" y="4001682"/>
            <a:ext cx="571504" cy="28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143768" y="3786190"/>
            <a:ext cx="785818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62676" y="42741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62742" y="43576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419998" y="434555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858148" y="4143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7323589" y="4892253"/>
            <a:ext cx="50006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429520" y="51313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6286512" y="4643446"/>
            <a:ext cx="357190" cy="35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6500826" y="485696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H="1">
            <a:off x="6750859" y="4679166"/>
            <a:ext cx="357190" cy="28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1456" y="49291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551522" y="50006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929454" y="492919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5966267" y="5475899"/>
            <a:ext cx="50006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72198" y="57150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US" dirty="0"/>
          </a:p>
        </p:txBody>
      </p:sp>
      <p:sp>
        <p:nvSpPr>
          <p:cNvPr id="73" name="Freeform 72"/>
          <p:cNvSpPr/>
          <p:nvPr/>
        </p:nvSpPr>
        <p:spPr>
          <a:xfrm>
            <a:off x="5718412" y="4214818"/>
            <a:ext cx="2456597" cy="1915637"/>
          </a:xfrm>
          <a:custGeom>
            <a:avLst/>
            <a:gdLst>
              <a:gd name="connsiteX0" fmla="*/ 682388 w 2456597"/>
              <a:gd name="connsiteY0" fmla="*/ 150125 h 1915637"/>
              <a:gd name="connsiteX1" fmla="*/ 641445 w 2456597"/>
              <a:gd name="connsiteY1" fmla="*/ 300250 h 1915637"/>
              <a:gd name="connsiteX2" fmla="*/ 614149 w 2456597"/>
              <a:gd name="connsiteY2" fmla="*/ 409432 h 1915637"/>
              <a:gd name="connsiteX3" fmla="*/ 573206 w 2456597"/>
              <a:gd name="connsiteY3" fmla="*/ 450376 h 1915637"/>
              <a:gd name="connsiteX4" fmla="*/ 518615 w 2456597"/>
              <a:gd name="connsiteY4" fmla="*/ 532262 h 1915637"/>
              <a:gd name="connsiteX5" fmla="*/ 477672 w 2456597"/>
              <a:gd name="connsiteY5" fmla="*/ 573206 h 1915637"/>
              <a:gd name="connsiteX6" fmla="*/ 423081 w 2456597"/>
              <a:gd name="connsiteY6" fmla="*/ 655092 h 1915637"/>
              <a:gd name="connsiteX7" fmla="*/ 382137 w 2456597"/>
              <a:gd name="connsiteY7" fmla="*/ 696035 h 1915637"/>
              <a:gd name="connsiteX8" fmla="*/ 327546 w 2456597"/>
              <a:gd name="connsiteY8" fmla="*/ 777922 h 1915637"/>
              <a:gd name="connsiteX9" fmla="*/ 300251 w 2456597"/>
              <a:gd name="connsiteY9" fmla="*/ 818865 h 1915637"/>
              <a:gd name="connsiteX10" fmla="*/ 259307 w 2456597"/>
              <a:gd name="connsiteY10" fmla="*/ 900752 h 1915637"/>
              <a:gd name="connsiteX11" fmla="*/ 259307 w 2456597"/>
              <a:gd name="connsiteY11" fmla="*/ 1364776 h 1915637"/>
              <a:gd name="connsiteX12" fmla="*/ 313898 w 2456597"/>
              <a:gd name="connsiteY12" fmla="*/ 1487606 h 1915637"/>
              <a:gd name="connsiteX13" fmla="*/ 354842 w 2456597"/>
              <a:gd name="connsiteY13" fmla="*/ 1501253 h 1915637"/>
              <a:gd name="connsiteX14" fmla="*/ 477672 w 2456597"/>
              <a:gd name="connsiteY14" fmla="*/ 1528549 h 1915637"/>
              <a:gd name="connsiteX15" fmla="*/ 627797 w 2456597"/>
              <a:gd name="connsiteY15" fmla="*/ 1514901 h 1915637"/>
              <a:gd name="connsiteX16" fmla="*/ 655092 w 2456597"/>
              <a:gd name="connsiteY16" fmla="*/ 1473958 h 1915637"/>
              <a:gd name="connsiteX17" fmla="*/ 709684 w 2456597"/>
              <a:gd name="connsiteY17" fmla="*/ 1378423 h 1915637"/>
              <a:gd name="connsiteX18" fmla="*/ 736979 w 2456597"/>
              <a:gd name="connsiteY18" fmla="*/ 1296537 h 1915637"/>
              <a:gd name="connsiteX19" fmla="*/ 750627 w 2456597"/>
              <a:gd name="connsiteY19" fmla="*/ 1255594 h 1915637"/>
              <a:gd name="connsiteX20" fmla="*/ 777922 w 2456597"/>
              <a:gd name="connsiteY20" fmla="*/ 1119116 h 1915637"/>
              <a:gd name="connsiteX21" fmla="*/ 791570 w 2456597"/>
              <a:gd name="connsiteY21" fmla="*/ 1050877 h 1915637"/>
              <a:gd name="connsiteX22" fmla="*/ 818866 w 2456597"/>
              <a:gd name="connsiteY22" fmla="*/ 968991 h 1915637"/>
              <a:gd name="connsiteX23" fmla="*/ 873457 w 2456597"/>
              <a:gd name="connsiteY23" fmla="*/ 887104 h 1915637"/>
              <a:gd name="connsiteX24" fmla="*/ 955343 w 2456597"/>
              <a:gd name="connsiteY24" fmla="*/ 832513 h 1915637"/>
              <a:gd name="connsiteX25" fmla="*/ 1037230 w 2456597"/>
              <a:gd name="connsiteY25" fmla="*/ 805218 h 1915637"/>
              <a:gd name="connsiteX26" fmla="*/ 1119116 w 2456597"/>
              <a:gd name="connsiteY26" fmla="*/ 791570 h 1915637"/>
              <a:gd name="connsiteX27" fmla="*/ 1173707 w 2456597"/>
              <a:gd name="connsiteY27" fmla="*/ 777922 h 1915637"/>
              <a:gd name="connsiteX28" fmla="*/ 1282889 w 2456597"/>
              <a:gd name="connsiteY28" fmla="*/ 764274 h 1915637"/>
              <a:gd name="connsiteX29" fmla="*/ 1501254 w 2456597"/>
              <a:gd name="connsiteY29" fmla="*/ 777922 h 1915637"/>
              <a:gd name="connsiteX30" fmla="*/ 1583140 w 2456597"/>
              <a:gd name="connsiteY30" fmla="*/ 832513 h 1915637"/>
              <a:gd name="connsiteX31" fmla="*/ 1624084 w 2456597"/>
              <a:gd name="connsiteY31" fmla="*/ 914400 h 1915637"/>
              <a:gd name="connsiteX32" fmla="*/ 1637731 w 2456597"/>
              <a:gd name="connsiteY32" fmla="*/ 955343 h 1915637"/>
              <a:gd name="connsiteX33" fmla="*/ 1665027 w 2456597"/>
              <a:gd name="connsiteY33" fmla="*/ 996286 h 1915637"/>
              <a:gd name="connsiteX34" fmla="*/ 1705970 w 2456597"/>
              <a:gd name="connsiteY34" fmla="*/ 1078173 h 1915637"/>
              <a:gd name="connsiteX35" fmla="*/ 1746913 w 2456597"/>
              <a:gd name="connsiteY35" fmla="*/ 1050877 h 1915637"/>
              <a:gd name="connsiteX36" fmla="*/ 1760561 w 2456597"/>
              <a:gd name="connsiteY36" fmla="*/ 1009934 h 1915637"/>
              <a:gd name="connsiteX37" fmla="*/ 1828800 w 2456597"/>
              <a:gd name="connsiteY37" fmla="*/ 941695 h 1915637"/>
              <a:gd name="connsiteX38" fmla="*/ 1856095 w 2456597"/>
              <a:gd name="connsiteY38" fmla="*/ 900752 h 1915637"/>
              <a:gd name="connsiteX39" fmla="*/ 1897039 w 2456597"/>
              <a:gd name="connsiteY39" fmla="*/ 887104 h 1915637"/>
              <a:gd name="connsiteX40" fmla="*/ 2006221 w 2456597"/>
              <a:gd name="connsiteY40" fmla="*/ 696035 h 1915637"/>
              <a:gd name="connsiteX41" fmla="*/ 2047164 w 2456597"/>
              <a:gd name="connsiteY41" fmla="*/ 573206 h 1915637"/>
              <a:gd name="connsiteX42" fmla="*/ 2060812 w 2456597"/>
              <a:gd name="connsiteY42" fmla="*/ 532262 h 1915637"/>
              <a:gd name="connsiteX43" fmla="*/ 2074460 w 2456597"/>
              <a:gd name="connsiteY43" fmla="*/ 491319 h 1915637"/>
              <a:gd name="connsiteX44" fmla="*/ 2101755 w 2456597"/>
              <a:gd name="connsiteY44" fmla="*/ 300250 h 1915637"/>
              <a:gd name="connsiteX45" fmla="*/ 2115403 w 2456597"/>
              <a:gd name="connsiteY45" fmla="*/ 259307 h 1915637"/>
              <a:gd name="connsiteX46" fmla="*/ 2129051 w 2456597"/>
              <a:gd name="connsiteY46" fmla="*/ 163773 h 1915637"/>
              <a:gd name="connsiteX47" fmla="*/ 2142698 w 2456597"/>
              <a:gd name="connsiteY47" fmla="*/ 122829 h 1915637"/>
              <a:gd name="connsiteX48" fmla="*/ 2156346 w 2456597"/>
              <a:gd name="connsiteY48" fmla="*/ 68238 h 1915637"/>
              <a:gd name="connsiteX49" fmla="*/ 2169994 w 2456597"/>
              <a:gd name="connsiteY49" fmla="*/ 27295 h 1915637"/>
              <a:gd name="connsiteX50" fmla="*/ 2210937 w 2456597"/>
              <a:gd name="connsiteY50" fmla="*/ 13647 h 1915637"/>
              <a:gd name="connsiteX51" fmla="*/ 2279176 w 2456597"/>
              <a:gd name="connsiteY51" fmla="*/ 0 h 1915637"/>
              <a:gd name="connsiteX52" fmla="*/ 2361063 w 2456597"/>
              <a:gd name="connsiteY52" fmla="*/ 13647 h 1915637"/>
              <a:gd name="connsiteX53" fmla="*/ 2402006 w 2456597"/>
              <a:gd name="connsiteY53" fmla="*/ 54591 h 1915637"/>
              <a:gd name="connsiteX54" fmla="*/ 2429301 w 2456597"/>
              <a:gd name="connsiteY54" fmla="*/ 136477 h 1915637"/>
              <a:gd name="connsiteX55" fmla="*/ 2456597 w 2456597"/>
              <a:gd name="connsiteY55" fmla="*/ 259307 h 1915637"/>
              <a:gd name="connsiteX56" fmla="*/ 2442949 w 2456597"/>
              <a:gd name="connsiteY56" fmla="*/ 600501 h 1915637"/>
              <a:gd name="connsiteX57" fmla="*/ 2429301 w 2456597"/>
              <a:gd name="connsiteY57" fmla="*/ 641444 h 1915637"/>
              <a:gd name="connsiteX58" fmla="*/ 2415654 w 2456597"/>
              <a:gd name="connsiteY58" fmla="*/ 696035 h 1915637"/>
              <a:gd name="connsiteX59" fmla="*/ 2388358 w 2456597"/>
              <a:gd name="connsiteY59" fmla="*/ 736979 h 1915637"/>
              <a:gd name="connsiteX60" fmla="*/ 2347415 w 2456597"/>
              <a:gd name="connsiteY60" fmla="*/ 818865 h 1915637"/>
              <a:gd name="connsiteX61" fmla="*/ 2279176 w 2456597"/>
              <a:gd name="connsiteY61" fmla="*/ 955343 h 1915637"/>
              <a:gd name="connsiteX62" fmla="*/ 2251881 w 2456597"/>
              <a:gd name="connsiteY62" fmla="*/ 996286 h 1915637"/>
              <a:gd name="connsiteX63" fmla="*/ 2210937 w 2456597"/>
              <a:gd name="connsiteY63" fmla="*/ 1037229 h 1915637"/>
              <a:gd name="connsiteX64" fmla="*/ 2156346 w 2456597"/>
              <a:gd name="connsiteY64" fmla="*/ 1119116 h 1915637"/>
              <a:gd name="connsiteX65" fmla="*/ 2101755 w 2456597"/>
              <a:gd name="connsiteY65" fmla="*/ 1201003 h 1915637"/>
              <a:gd name="connsiteX66" fmla="*/ 2074460 w 2456597"/>
              <a:gd name="connsiteY66" fmla="*/ 1241946 h 1915637"/>
              <a:gd name="connsiteX67" fmla="*/ 2033516 w 2456597"/>
              <a:gd name="connsiteY67" fmla="*/ 1282889 h 1915637"/>
              <a:gd name="connsiteX68" fmla="*/ 1978925 w 2456597"/>
              <a:gd name="connsiteY68" fmla="*/ 1310185 h 1915637"/>
              <a:gd name="connsiteX69" fmla="*/ 1897039 w 2456597"/>
              <a:gd name="connsiteY69" fmla="*/ 1364776 h 1915637"/>
              <a:gd name="connsiteX70" fmla="*/ 1733266 w 2456597"/>
              <a:gd name="connsiteY70" fmla="*/ 1473958 h 1915637"/>
              <a:gd name="connsiteX71" fmla="*/ 1692322 w 2456597"/>
              <a:gd name="connsiteY71" fmla="*/ 1501253 h 1915637"/>
              <a:gd name="connsiteX72" fmla="*/ 1651379 w 2456597"/>
              <a:gd name="connsiteY72" fmla="*/ 1528549 h 1915637"/>
              <a:gd name="connsiteX73" fmla="*/ 1610436 w 2456597"/>
              <a:gd name="connsiteY73" fmla="*/ 1542197 h 1915637"/>
              <a:gd name="connsiteX74" fmla="*/ 1487606 w 2456597"/>
              <a:gd name="connsiteY74" fmla="*/ 1610435 h 1915637"/>
              <a:gd name="connsiteX75" fmla="*/ 1433015 w 2456597"/>
              <a:gd name="connsiteY75" fmla="*/ 1637731 h 1915637"/>
              <a:gd name="connsiteX76" fmla="*/ 1351128 w 2456597"/>
              <a:gd name="connsiteY76" fmla="*/ 1692322 h 1915637"/>
              <a:gd name="connsiteX77" fmla="*/ 1228298 w 2456597"/>
              <a:gd name="connsiteY77" fmla="*/ 1733265 h 1915637"/>
              <a:gd name="connsiteX78" fmla="*/ 1105469 w 2456597"/>
              <a:gd name="connsiteY78" fmla="*/ 1774209 h 1915637"/>
              <a:gd name="connsiteX79" fmla="*/ 1064525 w 2456597"/>
              <a:gd name="connsiteY79" fmla="*/ 1787856 h 1915637"/>
              <a:gd name="connsiteX80" fmla="*/ 1023582 w 2456597"/>
              <a:gd name="connsiteY80" fmla="*/ 1801504 h 1915637"/>
              <a:gd name="connsiteX81" fmla="*/ 286603 w 2456597"/>
              <a:gd name="connsiteY81" fmla="*/ 1760561 h 1915637"/>
              <a:gd name="connsiteX82" fmla="*/ 245660 w 2456597"/>
              <a:gd name="connsiteY82" fmla="*/ 1719618 h 1915637"/>
              <a:gd name="connsiteX83" fmla="*/ 232012 w 2456597"/>
              <a:gd name="connsiteY83" fmla="*/ 1678674 h 1915637"/>
              <a:gd name="connsiteX84" fmla="*/ 150125 w 2456597"/>
              <a:gd name="connsiteY84" fmla="*/ 1528549 h 1915637"/>
              <a:gd name="connsiteX85" fmla="*/ 122830 w 2456597"/>
              <a:gd name="connsiteY85" fmla="*/ 1446662 h 1915637"/>
              <a:gd name="connsiteX86" fmla="*/ 68239 w 2456597"/>
              <a:gd name="connsiteY86" fmla="*/ 1337480 h 1915637"/>
              <a:gd name="connsiteX87" fmla="*/ 54591 w 2456597"/>
              <a:gd name="connsiteY87" fmla="*/ 1282889 h 1915637"/>
              <a:gd name="connsiteX88" fmla="*/ 27295 w 2456597"/>
              <a:gd name="connsiteY88" fmla="*/ 1201003 h 1915637"/>
              <a:gd name="connsiteX89" fmla="*/ 13648 w 2456597"/>
              <a:gd name="connsiteY89" fmla="*/ 1119116 h 1915637"/>
              <a:gd name="connsiteX90" fmla="*/ 0 w 2456597"/>
              <a:gd name="connsiteY90" fmla="*/ 1050877 h 1915637"/>
              <a:gd name="connsiteX91" fmla="*/ 13648 w 2456597"/>
              <a:gd name="connsiteY91" fmla="*/ 477671 h 1915637"/>
              <a:gd name="connsiteX92" fmla="*/ 40943 w 2456597"/>
              <a:gd name="connsiteY92" fmla="*/ 354841 h 1915637"/>
              <a:gd name="connsiteX93" fmla="*/ 68239 w 2456597"/>
              <a:gd name="connsiteY93" fmla="*/ 272955 h 1915637"/>
              <a:gd name="connsiteX94" fmla="*/ 81887 w 2456597"/>
              <a:gd name="connsiteY94" fmla="*/ 218364 h 1915637"/>
              <a:gd name="connsiteX95" fmla="*/ 109182 w 2456597"/>
              <a:gd name="connsiteY95" fmla="*/ 177421 h 1915637"/>
              <a:gd name="connsiteX96" fmla="*/ 122830 w 2456597"/>
              <a:gd name="connsiteY96" fmla="*/ 136477 h 1915637"/>
              <a:gd name="connsiteX97" fmla="*/ 204716 w 2456597"/>
              <a:gd name="connsiteY97" fmla="*/ 68238 h 1915637"/>
              <a:gd name="connsiteX98" fmla="*/ 436728 w 2456597"/>
              <a:gd name="connsiteY98" fmla="*/ 40943 h 1915637"/>
              <a:gd name="connsiteX99" fmla="*/ 641445 w 2456597"/>
              <a:gd name="connsiteY99" fmla="*/ 54591 h 1915637"/>
              <a:gd name="connsiteX100" fmla="*/ 655092 w 2456597"/>
              <a:gd name="connsiteY100" fmla="*/ 95534 h 1915637"/>
              <a:gd name="connsiteX101" fmla="*/ 655092 w 2456597"/>
              <a:gd name="connsiteY101" fmla="*/ 259307 h 191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56597" h="1915637">
                <a:moveTo>
                  <a:pt x="682388" y="150125"/>
                </a:moveTo>
                <a:cubicBezTo>
                  <a:pt x="662778" y="208952"/>
                  <a:pt x="656839" y="223280"/>
                  <a:pt x="641445" y="300250"/>
                </a:cubicBezTo>
                <a:cubicBezTo>
                  <a:pt x="639476" y="310095"/>
                  <a:pt x="626140" y="391445"/>
                  <a:pt x="614149" y="409432"/>
                </a:cubicBezTo>
                <a:cubicBezTo>
                  <a:pt x="603443" y="425491"/>
                  <a:pt x="585056" y="435141"/>
                  <a:pt x="573206" y="450376"/>
                </a:cubicBezTo>
                <a:cubicBezTo>
                  <a:pt x="553066" y="476271"/>
                  <a:pt x="541811" y="509065"/>
                  <a:pt x="518615" y="532262"/>
                </a:cubicBezTo>
                <a:cubicBezTo>
                  <a:pt x="504967" y="545910"/>
                  <a:pt x="489522" y="557971"/>
                  <a:pt x="477672" y="573206"/>
                </a:cubicBezTo>
                <a:cubicBezTo>
                  <a:pt x="457532" y="599101"/>
                  <a:pt x="446278" y="631896"/>
                  <a:pt x="423081" y="655092"/>
                </a:cubicBezTo>
                <a:cubicBezTo>
                  <a:pt x="409433" y="668740"/>
                  <a:pt x="393987" y="680800"/>
                  <a:pt x="382137" y="696035"/>
                </a:cubicBezTo>
                <a:cubicBezTo>
                  <a:pt x="361996" y="721930"/>
                  <a:pt x="345743" y="750626"/>
                  <a:pt x="327546" y="777922"/>
                </a:cubicBezTo>
                <a:cubicBezTo>
                  <a:pt x="318448" y="791570"/>
                  <a:pt x="305438" y="803304"/>
                  <a:pt x="300251" y="818865"/>
                </a:cubicBezTo>
                <a:cubicBezTo>
                  <a:pt x="281416" y="875370"/>
                  <a:pt x="294583" y="847839"/>
                  <a:pt x="259307" y="900752"/>
                </a:cubicBezTo>
                <a:cubicBezTo>
                  <a:pt x="222413" y="1085232"/>
                  <a:pt x="229835" y="1020939"/>
                  <a:pt x="259307" y="1364776"/>
                </a:cubicBezTo>
                <a:cubicBezTo>
                  <a:pt x="260995" y="1384472"/>
                  <a:pt x="288200" y="1467047"/>
                  <a:pt x="313898" y="1487606"/>
                </a:cubicBezTo>
                <a:cubicBezTo>
                  <a:pt x="325132" y="1496593"/>
                  <a:pt x="340798" y="1498132"/>
                  <a:pt x="354842" y="1501253"/>
                </a:cubicBezTo>
                <a:cubicBezTo>
                  <a:pt x="498947" y="1533276"/>
                  <a:pt x="385507" y="1497827"/>
                  <a:pt x="477672" y="1528549"/>
                </a:cubicBezTo>
                <a:cubicBezTo>
                  <a:pt x="527714" y="1524000"/>
                  <a:pt x="579771" y="1529678"/>
                  <a:pt x="627797" y="1514901"/>
                </a:cubicBezTo>
                <a:cubicBezTo>
                  <a:pt x="643474" y="1510077"/>
                  <a:pt x="646954" y="1488199"/>
                  <a:pt x="655092" y="1473958"/>
                </a:cubicBezTo>
                <a:cubicBezTo>
                  <a:pt x="724352" y="1352754"/>
                  <a:pt x="643184" y="1478172"/>
                  <a:pt x="709684" y="1378423"/>
                </a:cubicBezTo>
                <a:lnTo>
                  <a:pt x="736979" y="1296537"/>
                </a:lnTo>
                <a:lnTo>
                  <a:pt x="750627" y="1255594"/>
                </a:lnTo>
                <a:cubicBezTo>
                  <a:pt x="784063" y="1021544"/>
                  <a:pt x="746163" y="1246153"/>
                  <a:pt x="777922" y="1119116"/>
                </a:cubicBezTo>
                <a:cubicBezTo>
                  <a:pt x="783548" y="1096612"/>
                  <a:pt x="785466" y="1073256"/>
                  <a:pt x="791570" y="1050877"/>
                </a:cubicBezTo>
                <a:cubicBezTo>
                  <a:pt x="799141" y="1023119"/>
                  <a:pt x="802906" y="992931"/>
                  <a:pt x="818866" y="968991"/>
                </a:cubicBezTo>
                <a:cubicBezTo>
                  <a:pt x="837063" y="941695"/>
                  <a:pt x="846161" y="905301"/>
                  <a:pt x="873457" y="887104"/>
                </a:cubicBezTo>
                <a:cubicBezTo>
                  <a:pt x="900752" y="868907"/>
                  <a:pt x="924221" y="842887"/>
                  <a:pt x="955343" y="832513"/>
                </a:cubicBezTo>
                <a:cubicBezTo>
                  <a:pt x="982639" y="823415"/>
                  <a:pt x="1008849" y="809948"/>
                  <a:pt x="1037230" y="805218"/>
                </a:cubicBezTo>
                <a:cubicBezTo>
                  <a:pt x="1064525" y="800669"/>
                  <a:pt x="1091982" y="796997"/>
                  <a:pt x="1119116" y="791570"/>
                </a:cubicBezTo>
                <a:cubicBezTo>
                  <a:pt x="1137509" y="787891"/>
                  <a:pt x="1155205" y="781006"/>
                  <a:pt x="1173707" y="777922"/>
                </a:cubicBezTo>
                <a:cubicBezTo>
                  <a:pt x="1209885" y="771892"/>
                  <a:pt x="1246495" y="768823"/>
                  <a:pt x="1282889" y="764274"/>
                </a:cubicBezTo>
                <a:cubicBezTo>
                  <a:pt x="1355677" y="768823"/>
                  <a:pt x="1430137" y="761759"/>
                  <a:pt x="1501254" y="777922"/>
                </a:cubicBezTo>
                <a:cubicBezTo>
                  <a:pt x="1533243" y="785192"/>
                  <a:pt x="1583140" y="832513"/>
                  <a:pt x="1583140" y="832513"/>
                </a:cubicBezTo>
                <a:cubicBezTo>
                  <a:pt x="1617447" y="935430"/>
                  <a:pt x="1571168" y="808566"/>
                  <a:pt x="1624084" y="914400"/>
                </a:cubicBezTo>
                <a:cubicBezTo>
                  <a:pt x="1630517" y="927267"/>
                  <a:pt x="1631297" y="942476"/>
                  <a:pt x="1637731" y="955343"/>
                </a:cubicBezTo>
                <a:cubicBezTo>
                  <a:pt x="1645066" y="970014"/>
                  <a:pt x="1657691" y="981615"/>
                  <a:pt x="1665027" y="996286"/>
                </a:cubicBezTo>
                <a:cubicBezTo>
                  <a:pt x="1721539" y="1109308"/>
                  <a:pt x="1627736" y="960818"/>
                  <a:pt x="1705970" y="1078173"/>
                </a:cubicBezTo>
                <a:cubicBezTo>
                  <a:pt x="1719618" y="1069074"/>
                  <a:pt x="1736666" y="1063685"/>
                  <a:pt x="1746913" y="1050877"/>
                </a:cubicBezTo>
                <a:cubicBezTo>
                  <a:pt x="1755900" y="1039643"/>
                  <a:pt x="1754127" y="1022801"/>
                  <a:pt x="1760561" y="1009934"/>
                </a:cubicBezTo>
                <a:cubicBezTo>
                  <a:pt x="1783307" y="964442"/>
                  <a:pt x="1787858" y="968991"/>
                  <a:pt x="1828800" y="941695"/>
                </a:cubicBezTo>
                <a:cubicBezTo>
                  <a:pt x="1837898" y="928047"/>
                  <a:pt x="1843287" y="910998"/>
                  <a:pt x="1856095" y="900752"/>
                </a:cubicBezTo>
                <a:cubicBezTo>
                  <a:pt x="1867329" y="891765"/>
                  <a:pt x="1886866" y="897277"/>
                  <a:pt x="1897039" y="887104"/>
                </a:cubicBezTo>
                <a:cubicBezTo>
                  <a:pt x="1926991" y="857152"/>
                  <a:pt x="1995517" y="728149"/>
                  <a:pt x="2006221" y="696035"/>
                </a:cubicBezTo>
                <a:lnTo>
                  <a:pt x="2047164" y="573206"/>
                </a:lnTo>
                <a:lnTo>
                  <a:pt x="2060812" y="532262"/>
                </a:lnTo>
                <a:lnTo>
                  <a:pt x="2074460" y="491319"/>
                </a:lnTo>
                <a:cubicBezTo>
                  <a:pt x="2080363" y="444092"/>
                  <a:pt x="2090509" y="350855"/>
                  <a:pt x="2101755" y="300250"/>
                </a:cubicBezTo>
                <a:cubicBezTo>
                  <a:pt x="2104876" y="286207"/>
                  <a:pt x="2110854" y="272955"/>
                  <a:pt x="2115403" y="259307"/>
                </a:cubicBezTo>
                <a:cubicBezTo>
                  <a:pt x="2119952" y="227462"/>
                  <a:pt x="2122742" y="195316"/>
                  <a:pt x="2129051" y="163773"/>
                </a:cubicBezTo>
                <a:cubicBezTo>
                  <a:pt x="2131872" y="149666"/>
                  <a:pt x="2138746" y="136662"/>
                  <a:pt x="2142698" y="122829"/>
                </a:cubicBezTo>
                <a:cubicBezTo>
                  <a:pt x="2147851" y="104794"/>
                  <a:pt x="2151193" y="86273"/>
                  <a:pt x="2156346" y="68238"/>
                </a:cubicBezTo>
                <a:cubicBezTo>
                  <a:pt x="2160298" y="54406"/>
                  <a:pt x="2159822" y="37467"/>
                  <a:pt x="2169994" y="27295"/>
                </a:cubicBezTo>
                <a:cubicBezTo>
                  <a:pt x="2180166" y="17123"/>
                  <a:pt x="2196981" y="17136"/>
                  <a:pt x="2210937" y="13647"/>
                </a:cubicBezTo>
                <a:cubicBezTo>
                  <a:pt x="2233441" y="8021"/>
                  <a:pt x="2256430" y="4549"/>
                  <a:pt x="2279176" y="0"/>
                </a:cubicBezTo>
                <a:cubicBezTo>
                  <a:pt x="2306472" y="4549"/>
                  <a:pt x="2335776" y="2408"/>
                  <a:pt x="2361063" y="13647"/>
                </a:cubicBezTo>
                <a:cubicBezTo>
                  <a:pt x="2378700" y="21486"/>
                  <a:pt x="2392633" y="37719"/>
                  <a:pt x="2402006" y="54591"/>
                </a:cubicBezTo>
                <a:cubicBezTo>
                  <a:pt x="2415979" y="79742"/>
                  <a:pt x="2420203" y="109182"/>
                  <a:pt x="2429301" y="136477"/>
                </a:cubicBezTo>
                <a:cubicBezTo>
                  <a:pt x="2451700" y="203674"/>
                  <a:pt x="2440584" y="163228"/>
                  <a:pt x="2456597" y="259307"/>
                </a:cubicBezTo>
                <a:cubicBezTo>
                  <a:pt x="2452048" y="373038"/>
                  <a:pt x="2451059" y="486968"/>
                  <a:pt x="2442949" y="600501"/>
                </a:cubicBezTo>
                <a:cubicBezTo>
                  <a:pt x="2441924" y="614850"/>
                  <a:pt x="2433253" y="627612"/>
                  <a:pt x="2429301" y="641444"/>
                </a:cubicBezTo>
                <a:cubicBezTo>
                  <a:pt x="2424148" y="659479"/>
                  <a:pt x="2423043" y="678795"/>
                  <a:pt x="2415654" y="696035"/>
                </a:cubicBezTo>
                <a:cubicBezTo>
                  <a:pt x="2409193" y="711112"/>
                  <a:pt x="2395694" y="722308"/>
                  <a:pt x="2388358" y="736979"/>
                </a:cubicBezTo>
                <a:cubicBezTo>
                  <a:pt x="2331852" y="849990"/>
                  <a:pt x="2425642" y="701524"/>
                  <a:pt x="2347415" y="818865"/>
                </a:cubicBezTo>
                <a:cubicBezTo>
                  <a:pt x="2325810" y="905282"/>
                  <a:pt x="2344172" y="857849"/>
                  <a:pt x="2279176" y="955343"/>
                </a:cubicBezTo>
                <a:cubicBezTo>
                  <a:pt x="2270078" y="968991"/>
                  <a:pt x="2263479" y="984688"/>
                  <a:pt x="2251881" y="996286"/>
                </a:cubicBezTo>
                <a:cubicBezTo>
                  <a:pt x="2238233" y="1009934"/>
                  <a:pt x="2222787" y="1021994"/>
                  <a:pt x="2210937" y="1037229"/>
                </a:cubicBezTo>
                <a:cubicBezTo>
                  <a:pt x="2190796" y="1063124"/>
                  <a:pt x="2174543" y="1091820"/>
                  <a:pt x="2156346" y="1119116"/>
                </a:cubicBezTo>
                <a:lnTo>
                  <a:pt x="2101755" y="1201003"/>
                </a:lnTo>
                <a:cubicBezTo>
                  <a:pt x="2092657" y="1214651"/>
                  <a:pt x="2086058" y="1230348"/>
                  <a:pt x="2074460" y="1241946"/>
                </a:cubicBezTo>
                <a:cubicBezTo>
                  <a:pt x="2060812" y="1255594"/>
                  <a:pt x="2049222" y="1271671"/>
                  <a:pt x="2033516" y="1282889"/>
                </a:cubicBezTo>
                <a:cubicBezTo>
                  <a:pt x="2016961" y="1294714"/>
                  <a:pt x="1996371" y="1299718"/>
                  <a:pt x="1978925" y="1310185"/>
                </a:cubicBezTo>
                <a:cubicBezTo>
                  <a:pt x="1950795" y="1327063"/>
                  <a:pt x="1924334" y="1346579"/>
                  <a:pt x="1897039" y="1364776"/>
                </a:cubicBezTo>
                <a:lnTo>
                  <a:pt x="1733266" y="1473958"/>
                </a:lnTo>
                <a:lnTo>
                  <a:pt x="1692322" y="1501253"/>
                </a:lnTo>
                <a:cubicBezTo>
                  <a:pt x="1678674" y="1510351"/>
                  <a:pt x="1666940" y="1523362"/>
                  <a:pt x="1651379" y="1528549"/>
                </a:cubicBezTo>
                <a:lnTo>
                  <a:pt x="1610436" y="1542197"/>
                </a:lnTo>
                <a:cubicBezTo>
                  <a:pt x="1526739" y="1625892"/>
                  <a:pt x="1621206" y="1543634"/>
                  <a:pt x="1487606" y="1610435"/>
                </a:cubicBezTo>
                <a:cubicBezTo>
                  <a:pt x="1469409" y="1619534"/>
                  <a:pt x="1450461" y="1627264"/>
                  <a:pt x="1433015" y="1637731"/>
                </a:cubicBezTo>
                <a:cubicBezTo>
                  <a:pt x="1404885" y="1654609"/>
                  <a:pt x="1382250" y="1681948"/>
                  <a:pt x="1351128" y="1692322"/>
                </a:cubicBezTo>
                <a:lnTo>
                  <a:pt x="1228298" y="1733265"/>
                </a:lnTo>
                <a:lnTo>
                  <a:pt x="1105469" y="1774209"/>
                </a:lnTo>
                <a:lnTo>
                  <a:pt x="1064525" y="1787856"/>
                </a:lnTo>
                <a:lnTo>
                  <a:pt x="1023582" y="1801504"/>
                </a:lnTo>
                <a:cubicBezTo>
                  <a:pt x="989312" y="1800832"/>
                  <a:pt x="472695" y="1915637"/>
                  <a:pt x="286603" y="1760561"/>
                </a:cubicBezTo>
                <a:cubicBezTo>
                  <a:pt x="271776" y="1748205"/>
                  <a:pt x="259308" y="1733266"/>
                  <a:pt x="245660" y="1719618"/>
                </a:cubicBezTo>
                <a:cubicBezTo>
                  <a:pt x="241111" y="1705970"/>
                  <a:pt x="238446" y="1691541"/>
                  <a:pt x="232012" y="1678674"/>
                </a:cubicBezTo>
                <a:cubicBezTo>
                  <a:pt x="182176" y="1579003"/>
                  <a:pt x="211974" y="1714101"/>
                  <a:pt x="150125" y="1528549"/>
                </a:cubicBezTo>
                <a:cubicBezTo>
                  <a:pt x="141027" y="1501253"/>
                  <a:pt x="135697" y="1472397"/>
                  <a:pt x="122830" y="1446662"/>
                </a:cubicBezTo>
                <a:cubicBezTo>
                  <a:pt x="104633" y="1410268"/>
                  <a:pt x="78108" y="1376955"/>
                  <a:pt x="68239" y="1337480"/>
                </a:cubicBezTo>
                <a:cubicBezTo>
                  <a:pt x="63690" y="1319283"/>
                  <a:pt x="59981" y="1300855"/>
                  <a:pt x="54591" y="1282889"/>
                </a:cubicBezTo>
                <a:cubicBezTo>
                  <a:pt x="46323" y="1255331"/>
                  <a:pt x="27295" y="1201003"/>
                  <a:pt x="27295" y="1201003"/>
                </a:cubicBezTo>
                <a:cubicBezTo>
                  <a:pt x="22746" y="1173707"/>
                  <a:pt x="18598" y="1146342"/>
                  <a:pt x="13648" y="1119116"/>
                </a:cubicBezTo>
                <a:cubicBezTo>
                  <a:pt x="9499" y="1096293"/>
                  <a:pt x="0" y="1074074"/>
                  <a:pt x="0" y="1050877"/>
                </a:cubicBezTo>
                <a:cubicBezTo>
                  <a:pt x="0" y="859754"/>
                  <a:pt x="5523" y="668621"/>
                  <a:pt x="13648" y="477671"/>
                </a:cubicBezTo>
                <a:cubicBezTo>
                  <a:pt x="14292" y="462533"/>
                  <a:pt x="35157" y="374126"/>
                  <a:pt x="40943" y="354841"/>
                </a:cubicBezTo>
                <a:cubicBezTo>
                  <a:pt x="49211" y="327283"/>
                  <a:pt x="61261" y="300868"/>
                  <a:pt x="68239" y="272955"/>
                </a:cubicBezTo>
                <a:cubicBezTo>
                  <a:pt x="72788" y="254758"/>
                  <a:pt x="74498" y="235604"/>
                  <a:pt x="81887" y="218364"/>
                </a:cubicBezTo>
                <a:cubicBezTo>
                  <a:pt x="88348" y="203288"/>
                  <a:pt x="101847" y="192092"/>
                  <a:pt x="109182" y="177421"/>
                </a:cubicBezTo>
                <a:cubicBezTo>
                  <a:pt x="115616" y="164554"/>
                  <a:pt x="114850" y="148447"/>
                  <a:pt x="122830" y="136477"/>
                </a:cubicBezTo>
                <a:cubicBezTo>
                  <a:pt x="137920" y="113841"/>
                  <a:pt x="179541" y="80825"/>
                  <a:pt x="204716" y="68238"/>
                </a:cubicBezTo>
                <a:cubicBezTo>
                  <a:pt x="266751" y="37221"/>
                  <a:pt x="406560" y="43098"/>
                  <a:pt x="436728" y="40943"/>
                </a:cubicBezTo>
                <a:cubicBezTo>
                  <a:pt x="504967" y="45492"/>
                  <a:pt x="575096" y="38004"/>
                  <a:pt x="641445" y="54591"/>
                </a:cubicBezTo>
                <a:cubicBezTo>
                  <a:pt x="655401" y="58080"/>
                  <a:pt x="654135" y="81180"/>
                  <a:pt x="655092" y="95534"/>
                </a:cubicBezTo>
                <a:cubicBezTo>
                  <a:pt x="658723" y="150004"/>
                  <a:pt x="655092" y="204716"/>
                  <a:pt x="655092" y="259307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9" grpId="0"/>
      <p:bldP spid="50" grpId="0"/>
      <p:bldP spid="51" grpId="0"/>
      <p:bldP spid="52" grpId="0"/>
      <p:bldP spid="57" grpId="0"/>
      <p:bldP spid="66" grpId="0"/>
      <p:bldP spid="67" grpId="0"/>
      <p:bldP spid="68" grpId="0"/>
      <p:bldP spid="70" grpId="1"/>
      <p:bldP spid="7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8001056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85818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786742" cy="585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6"/>
            <a:ext cx="785818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00066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Example for Choosing Handle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	Consider the grammar</a:t>
            </a:r>
          </a:p>
          <a:p>
            <a:pPr lvl="1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E+E</a:t>
            </a:r>
          </a:p>
          <a:p>
            <a:pPr lvl="1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E-E</a:t>
            </a:r>
          </a:p>
          <a:p>
            <a:pPr lvl="1" algn="just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(E)</a:t>
            </a:r>
          </a:p>
          <a:p>
            <a:pPr lvl="1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id</a:t>
            </a:r>
          </a:p>
          <a:p>
            <a:pPr marL="95250" lvl="1" indent="0">
              <a:buNone/>
            </a:pPr>
            <a:r>
              <a:rPr lang="en-IN" sz="2400" dirty="0" smtClean="0"/>
              <a:t>The rightmost derivation: </a:t>
            </a:r>
            <a:r>
              <a:rPr lang="en-IN" sz="2400" b="1" dirty="0" smtClean="0"/>
              <a:t>id </a:t>
            </a:r>
            <a:r>
              <a:rPr lang="en-IN" sz="2400" dirty="0" smtClean="0"/>
              <a:t>+</a:t>
            </a:r>
            <a:r>
              <a:rPr lang="en-IN" sz="2400" b="1" dirty="0" smtClean="0"/>
              <a:t> id </a:t>
            </a:r>
            <a:r>
              <a:rPr lang="en-IN" sz="2400" dirty="0" smtClean="0"/>
              <a:t>*</a:t>
            </a:r>
            <a:r>
              <a:rPr lang="en-IN" sz="2400" b="1" dirty="0" smtClean="0"/>
              <a:t> id</a:t>
            </a:r>
          </a:p>
          <a:p>
            <a:pPr marL="95250" lvl="1" indent="0">
              <a:buNone/>
            </a:pPr>
            <a:r>
              <a:rPr lang="en-IN" sz="2400" dirty="0" smtClean="0"/>
              <a:t>E            </a:t>
            </a:r>
            <a:r>
              <a:rPr lang="en-IN" sz="2400" dirty="0" err="1" smtClean="0"/>
              <a:t>E</a:t>
            </a:r>
            <a:r>
              <a:rPr lang="en-IN" sz="2400" dirty="0" smtClean="0"/>
              <a:t> + E                                           </a:t>
            </a:r>
            <a:r>
              <a:rPr lang="en-IN" sz="2400" dirty="0" err="1" smtClean="0"/>
              <a:t>E</a:t>
            </a:r>
            <a:r>
              <a:rPr lang="en-IN" sz="2400" dirty="0" smtClean="0"/>
              <a:t> * E</a:t>
            </a:r>
          </a:p>
          <a:p>
            <a:pPr marL="95250" lvl="1" indent="0">
              <a:buNone/>
            </a:pPr>
            <a:r>
              <a:rPr lang="en-IN" sz="2400" dirty="0" smtClean="0"/>
              <a:t>              E + E * E			 </a:t>
            </a:r>
            <a:r>
              <a:rPr lang="en-IN" sz="2400" dirty="0" err="1" smtClean="0"/>
              <a:t>E</a:t>
            </a:r>
            <a:r>
              <a:rPr lang="en-IN" sz="2400" dirty="0" smtClean="0"/>
              <a:t>* id</a:t>
            </a:r>
          </a:p>
          <a:p>
            <a:pPr marL="95250" lvl="1" indent="0">
              <a:buNone/>
            </a:pPr>
            <a:r>
              <a:rPr lang="en-IN" sz="2400" dirty="0" smtClean="0"/>
              <a:t>              E + E * id			 E + E * id</a:t>
            </a:r>
          </a:p>
          <a:p>
            <a:pPr marL="95250" lvl="1" indent="0">
              <a:buNone/>
            </a:pPr>
            <a:r>
              <a:rPr lang="en-IN" sz="2400" dirty="0" smtClean="0"/>
              <a:t>              E + id * id			 E + id * id</a:t>
            </a:r>
          </a:p>
          <a:p>
            <a:pPr marL="95250" lvl="1" indent="0">
              <a:buNone/>
            </a:pPr>
            <a:r>
              <a:rPr lang="en-IN" sz="2400" dirty="0" smtClean="0"/>
              <a:t>               id + id * id			  </a:t>
            </a:r>
            <a:r>
              <a:rPr lang="en-IN" sz="2400" dirty="0" err="1" smtClean="0"/>
              <a:t>id</a:t>
            </a:r>
            <a:r>
              <a:rPr lang="en-IN" sz="2400" dirty="0" smtClean="0"/>
              <a:t> + id * id</a:t>
            </a:r>
          </a:p>
          <a:p>
            <a:pPr marL="95250" lvl="1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429000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857628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286256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714884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5143512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3357562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3786190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214818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643446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5072074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ight Arrow 17"/>
          <p:cNvSpPr/>
          <p:nvPr/>
        </p:nvSpPr>
        <p:spPr>
          <a:xfrm>
            <a:off x="6500826" y="4214818"/>
            <a:ext cx="71438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86644" y="3929067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Ambiguous Grammar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r>
              <a:rPr lang="en-IN" sz="3200" dirty="0" smtClean="0"/>
              <a:t>Stack implementation of Shift Reduce Parser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October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928670"/>
            <a:ext cx="564360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00108"/>
            <a:ext cx="335755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6647</Words>
  <Application>Microsoft Office PowerPoint</Application>
  <PresentationFormat>On-screen Show (4:3)</PresentationFormat>
  <Paragraphs>2461</Paragraphs>
  <Slides>168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0" baseType="lpstr">
      <vt:lpstr>Office Theme</vt:lpstr>
      <vt:lpstr>Equation</vt:lpstr>
      <vt:lpstr>UNIT  2 PARSING</vt:lpstr>
      <vt:lpstr>Syntax Analysis</vt:lpstr>
      <vt:lpstr>Different Formalisms </vt:lpstr>
      <vt:lpstr>Slide 4</vt:lpstr>
      <vt:lpstr>Slide 5</vt:lpstr>
      <vt:lpstr>Role of Parser</vt:lpstr>
      <vt:lpstr>Role of Parser (contd..)</vt:lpstr>
      <vt:lpstr>Role of Parser (contd..)</vt:lpstr>
      <vt:lpstr>Syntax Error Handling</vt:lpstr>
      <vt:lpstr>Syntax Error Handling</vt:lpstr>
      <vt:lpstr>Error-recovery strategies</vt:lpstr>
      <vt:lpstr>Slide 12</vt:lpstr>
      <vt:lpstr>Context-Free Grammar(CFG)</vt:lpstr>
      <vt:lpstr>Context-Free Grammar(CFG)</vt:lpstr>
      <vt:lpstr>Example</vt:lpstr>
      <vt:lpstr>Notational Conventions</vt:lpstr>
      <vt:lpstr>Notational Conventions(contd..)</vt:lpstr>
      <vt:lpstr>Slide 18</vt:lpstr>
      <vt:lpstr>Slide 19</vt:lpstr>
      <vt:lpstr>CFL vs RL</vt:lpstr>
      <vt:lpstr>Slide 21</vt:lpstr>
      <vt:lpstr>Derivations</vt:lpstr>
      <vt:lpstr>Slide 23</vt:lpstr>
      <vt:lpstr>Example </vt:lpstr>
      <vt:lpstr>Slide 25</vt:lpstr>
      <vt:lpstr>Example </vt:lpstr>
      <vt:lpstr>CFG: Parsing</vt:lpstr>
      <vt:lpstr>Slide 28</vt:lpstr>
      <vt:lpstr>Derivations</vt:lpstr>
      <vt:lpstr>Slide 30</vt:lpstr>
      <vt:lpstr>Context Free Language </vt:lpstr>
      <vt:lpstr>Derivations</vt:lpstr>
      <vt:lpstr>Types of Derivation</vt:lpstr>
      <vt:lpstr>Parse Tree or Derivation Tree</vt:lpstr>
      <vt:lpstr>Example 1</vt:lpstr>
      <vt:lpstr>Example 1</vt:lpstr>
      <vt:lpstr>Example 2</vt:lpstr>
      <vt:lpstr>Example 3</vt:lpstr>
      <vt:lpstr>Practice</vt:lpstr>
      <vt:lpstr>Slide 40</vt:lpstr>
      <vt:lpstr>Slide 41</vt:lpstr>
      <vt:lpstr>Ambiguity</vt:lpstr>
      <vt:lpstr>Ambiguous vs. Unambiguous</vt:lpstr>
      <vt:lpstr>Eliminating Ambiguity</vt:lpstr>
      <vt:lpstr>Slide 45</vt:lpstr>
      <vt:lpstr>Slide 46</vt:lpstr>
      <vt:lpstr>Methods To Remove Ambiguity</vt:lpstr>
      <vt:lpstr>Removing Ambiguity by Precedence &amp; Associativity Rules</vt:lpstr>
      <vt:lpstr>Example</vt:lpstr>
      <vt:lpstr>Slide 50</vt:lpstr>
      <vt:lpstr>Slide 51</vt:lpstr>
      <vt:lpstr>RE vs. CFG</vt:lpstr>
      <vt:lpstr>RE vs. CFG(contd..)</vt:lpstr>
      <vt:lpstr>Types of parser</vt:lpstr>
      <vt:lpstr>Slide 55</vt:lpstr>
      <vt:lpstr>Slide 56</vt:lpstr>
      <vt:lpstr>Slide 57</vt:lpstr>
      <vt:lpstr>Slide 58</vt:lpstr>
      <vt:lpstr>Elimination of Left Recursion</vt:lpstr>
      <vt:lpstr>Immediate Left-Recursion</vt:lpstr>
      <vt:lpstr>Example Grammar</vt:lpstr>
      <vt:lpstr>Example 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Model of Non-Recursive Predictive Parser</vt:lpstr>
      <vt:lpstr>Predictive Parser(contd..)</vt:lpstr>
      <vt:lpstr>Slide 74</vt:lpstr>
      <vt:lpstr>Slide 75</vt:lpstr>
      <vt:lpstr>Slide 76</vt:lpstr>
      <vt:lpstr>FOLLOW Example</vt:lpstr>
      <vt:lpstr>Slide 78</vt:lpstr>
      <vt:lpstr>Slide 79</vt:lpstr>
      <vt:lpstr>Predictive Parsing Table M[X,a]</vt:lpstr>
      <vt:lpstr>Predictive parsing program</vt:lpstr>
      <vt:lpstr>Slide 82</vt:lpstr>
      <vt:lpstr>Slide 83</vt:lpstr>
      <vt:lpstr>Slide 84</vt:lpstr>
      <vt:lpstr>Slide 85</vt:lpstr>
      <vt:lpstr>Exercise</vt:lpstr>
      <vt:lpstr>Slide 87</vt:lpstr>
      <vt:lpstr>Slide 88</vt:lpstr>
      <vt:lpstr>Slide 89</vt:lpstr>
      <vt:lpstr>Types of parser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Example for Choosing Handle </vt:lpstr>
      <vt:lpstr>Stack implementation of Shift Reduce Parser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Defining Precedence Relations</vt:lpstr>
      <vt:lpstr>Operator-Precedence Relations from Associativity and Precedence</vt:lpstr>
      <vt:lpstr>Operator-Precedence Relations</vt:lpstr>
      <vt:lpstr>Slide 112</vt:lpstr>
      <vt:lpstr>Example </vt:lpstr>
      <vt:lpstr>Operator-Precedence Parser</vt:lpstr>
      <vt:lpstr>Computation of LEADING</vt:lpstr>
      <vt:lpstr>Slide 116</vt:lpstr>
      <vt:lpstr>Computation of TRAILING</vt:lpstr>
      <vt:lpstr>Slide 118</vt:lpstr>
      <vt:lpstr>Construction of Precedence Table</vt:lpstr>
      <vt:lpstr>Precedence table</vt:lpstr>
      <vt:lpstr>Parse the string</vt:lpstr>
      <vt:lpstr>Slide 122</vt:lpstr>
      <vt:lpstr>Precedence Functions</vt:lpstr>
      <vt:lpstr>Slide 124</vt:lpstr>
      <vt:lpstr>Slide 125</vt:lpstr>
      <vt:lpstr>Error Recovery in Operator Precedence Parsing</vt:lpstr>
      <vt:lpstr>Problems</vt:lpstr>
      <vt:lpstr>Problem 3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Problem-1</vt:lpstr>
      <vt:lpstr>Slide 149</vt:lpstr>
      <vt:lpstr>Slide 150</vt:lpstr>
      <vt:lpstr>DFA </vt:lpstr>
      <vt:lpstr>Slide 152</vt:lpstr>
      <vt:lpstr>Slide 153</vt:lpstr>
      <vt:lpstr>DFA </vt:lpstr>
      <vt:lpstr>Slide 155</vt:lpstr>
      <vt:lpstr>Slide 156</vt:lpstr>
      <vt:lpstr>DFA </vt:lpstr>
      <vt:lpstr>Collection of set of items</vt:lpstr>
      <vt:lpstr>Slide 159</vt:lpstr>
      <vt:lpstr>Parsing Table</vt:lpstr>
      <vt:lpstr>Slide 161</vt:lpstr>
      <vt:lpstr>Moves of LR parser on id*id+id</vt:lpstr>
      <vt:lpstr>Slide 163</vt:lpstr>
      <vt:lpstr>Problem-2</vt:lpstr>
      <vt:lpstr>LR (0) Items</vt:lpstr>
      <vt:lpstr>SLR Parsing Table</vt:lpstr>
      <vt:lpstr>Parsing</vt:lpstr>
      <vt:lpstr>Slide 168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Parsing</dc:title>
  <dc:creator>ankayarkanni b</dc:creator>
  <cp:lastModifiedBy>ankayarkanni b</cp:lastModifiedBy>
  <cp:revision>308</cp:revision>
  <dcterms:created xsi:type="dcterms:W3CDTF">2020-05-30T08:59:52Z</dcterms:created>
  <dcterms:modified xsi:type="dcterms:W3CDTF">2020-10-01T08:52:38Z</dcterms:modified>
</cp:coreProperties>
</file>